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200B"/>
    <a:srgbClr val="5A8981"/>
    <a:srgbClr val="20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4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#1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#1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#1">
  <dgm:title val=""/>
  <dgm:desc val=""/>
  <dgm:catLst>
    <dgm:cat type="accent2" pri="11500"/>
  </dgm:catLst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3C8FD-4009-405A-8DED-4DAD4D3FDB3A}" type="doc">
      <dgm:prSet loTypeId="urn:microsoft.com/office/officeart/2005/8/layout/cycle1" loCatId="cycle" qsTypeId="urn:microsoft.com/office/officeart/2005/8/quickstyle/simple1#1" qsCatId="simple" csTypeId="urn:microsoft.com/office/officeart/2005/8/colors/accent2_3#1" csCatId="accent2" phldr="1"/>
      <dgm:spPr/>
      <dgm:t>
        <a:bodyPr/>
        <a:lstStyle/>
        <a:p>
          <a:endParaRPr lang="zh-CN" altLang="en-US"/>
        </a:p>
      </dgm:t>
    </dgm:pt>
    <dgm:pt modelId="{54D3D9B5-E7A1-4C4C-95E7-E4819AE55B02}">
      <dgm:prSet phldrT="[文本]"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核心价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值模糊</a:t>
          </a:r>
        </a:p>
      </dgm:t>
    </dgm:pt>
    <dgm:pt modelId="{3DD58811-72A1-47C5-808B-28FC62D470E9}" type="parTrans" cxnId="{2B3E6544-2F89-4577-BB1D-A94E2401D5D2}">
      <dgm:prSet/>
      <dgm:spPr/>
      <dgm:t>
        <a:bodyPr/>
        <a:lstStyle/>
        <a:p>
          <a:endParaRPr lang="zh-CN" altLang="en-US"/>
        </a:p>
      </dgm:t>
    </dgm:pt>
    <dgm:pt modelId="{5A88016A-D8FB-4FF2-AE5A-D1BCB61BEF5D}" type="sibTrans" cxnId="{2B3E6544-2F89-4577-BB1D-A94E2401D5D2}">
      <dgm:prSet/>
      <dgm:spPr/>
      <dgm:t>
        <a:bodyPr/>
        <a:lstStyle/>
        <a:p>
          <a:endParaRPr lang="zh-CN" altLang="en-US"/>
        </a:p>
      </dgm:t>
    </dgm:pt>
    <dgm:pt modelId="{FB662A74-7404-4B56-8118-A220EA4639C0}">
      <dgm:prSet phldrT="[文本]"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元素笼统</a:t>
          </a:r>
        </a:p>
      </dgm:t>
    </dgm:pt>
    <dgm:pt modelId="{C270FB47-6CB3-4AA3-9F80-ECCD8FB7F3F9}" type="parTrans" cxnId="{02D05A23-95EA-4AC6-AE2B-BC7A9864007C}">
      <dgm:prSet/>
      <dgm:spPr/>
      <dgm:t>
        <a:bodyPr/>
        <a:lstStyle/>
        <a:p>
          <a:endParaRPr lang="zh-CN" altLang="en-US"/>
        </a:p>
      </dgm:t>
    </dgm:pt>
    <dgm:pt modelId="{063E5575-6E95-42A2-A400-79D2838D1740}" type="sibTrans" cxnId="{02D05A23-95EA-4AC6-AE2B-BC7A9864007C}">
      <dgm:prSet/>
      <dgm:spPr/>
      <dgm:t>
        <a:bodyPr/>
        <a:lstStyle/>
        <a:p>
          <a:endParaRPr lang="zh-CN" altLang="en-US"/>
        </a:p>
      </dgm:t>
    </dgm:pt>
    <dgm:pt modelId="{5257E3CE-6334-4101-9AF9-AD0B02122EFB}">
      <dgm:prSet phldrT="[文本]"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商业模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式单一</a:t>
          </a:r>
        </a:p>
      </dgm:t>
    </dgm:pt>
    <dgm:pt modelId="{B2F953B1-EB8A-437F-85D8-F8240C1F1DF2}" type="parTrans" cxnId="{3B48509D-774C-4947-948C-12599D88D08A}">
      <dgm:prSet/>
      <dgm:spPr/>
      <dgm:t>
        <a:bodyPr/>
        <a:lstStyle/>
        <a:p>
          <a:endParaRPr lang="zh-CN" altLang="en-US"/>
        </a:p>
      </dgm:t>
    </dgm:pt>
    <dgm:pt modelId="{3464E9D1-809C-4FB1-96C8-E3E26014FCFD}" type="sibTrans" cxnId="{3B48509D-774C-4947-948C-12599D88D08A}">
      <dgm:prSet/>
      <dgm:spPr/>
      <dgm:t>
        <a:bodyPr/>
        <a:lstStyle/>
        <a:p>
          <a:endParaRPr lang="zh-CN" altLang="en-US"/>
        </a:p>
      </dgm:t>
    </dgm:pt>
    <dgm:pt modelId="{170F8F37-7E3F-49E0-88C3-F725F5962444}">
      <dgm:prSet phldrT="[文本]" custT="1"/>
      <dgm:spPr/>
      <dgm:t>
        <a:bodyPr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营销方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式单一</a:t>
          </a:r>
        </a:p>
      </dgm:t>
    </dgm:pt>
    <dgm:pt modelId="{C83FBE91-6FF7-4EBF-88AA-C220EBA1035A}" type="parTrans" cxnId="{CAC29CD5-FDA5-44DD-A697-C241C41AA467}">
      <dgm:prSet/>
      <dgm:spPr/>
      <dgm:t>
        <a:bodyPr/>
        <a:lstStyle/>
        <a:p>
          <a:endParaRPr lang="zh-CN" altLang="en-US"/>
        </a:p>
      </dgm:t>
    </dgm:pt>
    <dgm:pt modelId="{572FF04D-7FCD-4295-9770-614EB826A5E1}" type="sibTrans" cxnId="{CAC29CD5-FDA5-44DD-A697-C241C41AA467}">
      <dgm:prSet/>
      <dgm:spPr/>
      <dgm:t>
        <a:bodyPr/>
        <a:lstStyle/>
        <a:p>
          <a:endParaRPr lang="zh-CN" altLang="en-US"/>
        </a:p>
      </dgm:t>
    </dgm:pt>
    <dgm:pt modelId="{1CED8565-8010-4C23-8522-E819C2234184}">
      <dgm:prSet phldrT="[文本]" custT="1"/>
      <dgm:spPr/>
      <dgm:t>
        <a:bodyPr/>
        <a:lstStyle/>
        <a:p>
          <a:r>
            <a:rPr lang="zh-CN" altLang="en-US" sz="3300" b="1" dirty="0">
              <a:solidFill>
                <a:schemeClr val="bg1"/>
              </a:solidFill>
            </a:rPr>
            <a:t>定位</a:t>
          </a:r>
          <a:endParaRPr lang="en-US" altLang="zh-CN" sz="3300" b="1" dirty="0">
            <a:solidFill>
              <a:schemeClr val="bg1"/>
            </a:solidFill>
          </a:endParaRPr>
        </a:p>
        <a:p>
          <a:r>
            <a:rPr lang="zh-CN" altLang="en-US" sz="3300" b="1" dirty="0">
              <a:solidFill>
                <a:schemeClr val="bg1"/>
              </a:solidFill>
            </a:rPr>
            <a:t>宽泛</a:t>
          </a:r>
        </a:p>
      </dgm:t>
    </dgm:pt>
    <dgm:pt modelId="{CC6B5F59-5C0E-4362-96DD-EA377446F39C}" type="parTrans" cxnId="{36145C42-5302-4756-BAE7-20417D9888A8}">
      <dgm:prSet/>
      <dgm:spPr/>
      <dgm:t>
        <a:bodyPr/>
        <a:lstStyle/>
        <a:p>
          <a:endParaRPr lang="zh-CN" altLang="en-US"/>
        </a:p>
      </dgm:t>
    </dgm:pt>
    <dgm:pt modelId="{4B6546CB-E2E0-49B2-8824-4E9CDAF5FB24}" type="sibTrans" cxnId="{36145C42-5302-4756-BAE7-20417D9888A8}">
      <dgm:prSet/>
      <dgm:spPr/>
      <dgm:t>
        <a:bodyPr/>
        <a:lstStyle/>
        <a:p>
          <a:endParaRPr lang="zh-CN" altLang="en-US"/>
        </a:p>
      </dgm:t>
    </dgm:pt>
    <dgm:pt modelId="{41BED7A1-9891-4084-A6EE-341F1804BB02}" type="pres">
      <dgm:prSet presAssocID="{7A23C8FD-4009-405A-8DED-4DAD4D3FDB3A}" presName="cycle" presStyleCnt="0">
        <dgm:presLayoutVars>
          <dgm:dir/>
          <dgm:resizeHandles val="exact"/>
        </dgm:presLayoutVars>
      </dgm:prSet>
      <dgm:spPr/>
    </dgm:pt>
    <dgm:pt modelId="{EC7C9CE3-F965-41DA-A883-2D9E844F253D}" type="pres">
      <dgm:prSet presAssocID="{54D3D9B5-E7A1-4C4C-95E7-E4819AE55B02}" presName="dummy" presStyleCnt="0"/>
      <dgm:spPr/>
    </dgm:pt>
    <dgm:pt modelId="{B5626EDC-EEA7-4416-8C9F-4690B23FCB2C}" type="pres">
      <dgm:prSet presAssocID="{54D3D9B5-E7A1-4C4C-95E7-E4819AE55B02}" presName="node" presStyleLbl="revTx" presStyleIdx="0" presStyleCnt="5" custScaleX="161546">
        <dgm:presLayoutVars>
          <dgm:bulletEnabled val="1"/>
        </dgm:presLayoutVars>
      </dgm:prSet>
      <dgm:spPr/>
    </dgm:pt>
    <dgm:pt modelId="{C30580E7-024F-42AD-BC30-69746099D57C}" type="pres">
      <dgm:prSet presAssocID="{5A88016A-D8FB-4FF2-AE5A-D1BCB61BEF5D}" presName="sibTrans" presStyleLbl="node1" presStyleIdx="0" presStyleCnt="5"/>
      <dgm:spPr/>
    </dgm:pt>
    <dgm:pt modelId="{021ED634-C9FD-406C-A6D9-E7E11C436FCB}" type="pres">
      <dgm:prSet presAssocID="{FB662A74-7404-4B56-8118-A220EA4639C0}" presName="dummy" presStyleCnt="0"/>
      <dgm:spPr/>
    </dgm:pt>
    <dgm:pt modelId="{99B147ED-D663-4A1A-B3FB-DFDD07D8D538}" type="pres">
      <dgm:prSet presAssocID="{FB662A74-7404-4B56-8118-A220EA4639C0}" presName="node" presStyleLbl="revTx" presStyleIdx="1" presStyleCnt="5">
        <dgm:presLayoutVars>
          <dgm:bulletEnabled val="1"/>
        </dgm:presLayoutVars>
      </dgm:prSet>
      <dgm:spPr/>
    </dgm:pt>
    <dgm:pt modelId="{76021FF0-09B6-461B-A77E-EFC7EABEA162}" type="pres">
      <dgm:prSet presAssocID="{063E5575-6E95-42A2-A400-79D2838D1740}" presName="sibTrans" presStyleLbl="node1" presStyleIdx="1" presStyleCnt="5"/>
      <dgm:spPr/>
    </dgm:pt>
    <dgm:pt modelId="{C746B014-D93E-4ED7-BA1F-393097DCD325}" type="pres">
      <dgm:prSet presAssocID="{5257E3CE-6334-4101-9AF9-AD0B02122EFB}" presName="dummy" presStyleCnt="0"/>
      <dgm:spPr/>
    </dgm:pt>
    <dgm:pt modelId="{475C769F-BD34-47F8-A74F-9DDE7D5DBF1D}" type="pres">
      <dgm:prSet presAssocID="{5257E3CE-6334-4101-9AF9-AD0B02122EFB}" presName="node" presStyleLbl="revTx" presStyleIdx="2" presStyleCnt="5" custScaleX="141856">
        <dgm:presLayoutVars>
          <dgm:bulletEnabled val="1"/>
        </dgm:presLayoutVars>
      </dgm:prSet>
      <dgm:spPr/>
    </dgm:pt>
    <dgm:pt modelId="{4D8CB709-090B-4EBF-8AF5-65C2DEF10FF5}" type="pres">
      <dgm:prSet presAssocID="{3464E9D1-809C-4FB1-96C8-E3E26014FCFD}" presName="sibTrans" presStyleLbl="node1" presStyleIdx="2" presStyleCnt="5"/>
      <dgm:spPr/>
    </dgm:pt>
    <dgm:pt modelId="{81DD55AB-697E-47B1-8D3D-CCE9FA4ACCD3}" type="pres">
      <dgm:prSet presAssocID="{170F8F37-7E3F-49E0-88C3-F725F5962444}" presName="dummy" presStyleCnt="0"/>
      <dgm:spPr/>
    </dgm:pt>
    <dgm:pt modelId="{C39A066D-84AB-45CC-A3CB-3E02873C5DE6}" type="pres">
      <dgm:prSet presAssocID="{170F8F37-7E3F-49E0-88C3-F725F5962444}" presName="node" presStyleLbl="revTx" presStyleIdx="3" presStyleCnt="5" custScaleX="156164">
        <dgm:presLayoutVars>
          <dgm:bulletEnabled val="1"/>
        </dgm:presLayoutVars>
      </dgm:prSet>
      <dgm:spPr/>
    </dgm:pt>
    <dgm:pt modelId="{8FB7C306-9373-4F1D-B689-06F2178D9CE2}" type="pres">
      <dgm:prSet presAssocID="{572FF04D-7FCD-4295-9770-614EB826A5E1}" presName="sibTrans" presStyleLbl="node1" presStyleIdx="3" presStyleCnt="5"/>
      <dgm:spPr/>
    </dgm:pt>
    <dgm:pt modelId="{E8ED2429-8C22-4381-9C35-4DE5EEA84C36}" type="pres">
      <dgm:prSet presAssocID="{1CED8565-8010-4C23-8522-E819C2234184}" presName="dummy" presStyleCnt="0"/>
      <dgm:spPr/>
    </dgm:pt>
    <dgm:pt modelId="{D7BD02C5-BFC9-47F1-A544-2EFFCF694339}" type="pres">
      <dgm:prSet presAssocID="{1CED8565-8010-4C23-8522-E819C2234184}" presName="node" presStyleLbl="revTx" presStyleIdx="4" presStyleCnt="5" custScaleX="124544">
        <dgm:presLayoutVars>
          <dgm:bulletEnabled val="1"/>
        </dgm:presLayoutVars>
      </dgm:prSet>
      <dgm:spPr/>
    </dgm:pt>
    <dgm:pt modelId="{F9DD0C8E-B11A-4D00-B588-FEF71382E43E}" type="pres">
      <dgm:prSet presAssocID="{4B6546CB-E2E0-49B2-8824-4E9CDAF5FB24}" presName="sibTrans" presStyleLbl="node1" presStyleIdx="4" presStyleCnt="5"/>
      <dgm:spPr/>
    </dgm:pt>
  </dgm:ptLst>
  <dgm:cxnLst>
    <dgm:cxn modelId="{02D05A23-95EA-4AC6-AE2B-BC7A9864007C}" srcId="{7A23C8FD-4009-405A-8DED-4DAD4D3FDB3A}" destId="{FB662A74-7404-4B56-8118-A220EA4639C0}" srcOrd="1" destOrd="0" parTransId="{C270FB47-6CB3-4AA3-9F80-ECCD8FB7F3F9}" sibTransId="{063E5575-6E95-42A2-A400-79D2838D1740}"/>
    <dgm:cxn modelId="{36145C42-5302-4756-BAE7-20417D9888A8}" srcId="{7A23C8FD-4009-405A-8DED-4DAD4D3FDB3A}" destId="{1CED8565-8010-4C23-8522-E819C2234184}" srcOrd="4" destOrd="0" parTransId="{CC6B5F59-5C0E-4362-96DD-EA377446F39C}" sibTransId="{4B6546CB-E2E0-49B2-8824-4E9CDAF5FB24}"/>
    <dgm:cxn modelId="{2B3E6544-2F89-4577-BB1D-A94E2401D5D2}" srcId="{7A23C8FD-4009-405A-8DED-4DAD4D3FDB3A}" destId="{54D3D9B5-E7A1-4C4C-95E7-E4819AE55B02}" srcOrd="0" destOrd="0" parTransId="{3DD58811-72A1-47C5-808B-28FC62D470E9}" sibTransId="{5A88016A-D8FB-4FF2-AE5A-D1BCB61BEF5D}"/>
    <dgm:cxn modelId="{8DBBC945-4C05-45C9-96F8-60610FF8AC41}" type="presOf" srcId="{572FF04D-7FCD-4295-9770-614EB826A5E1}" destId="{8FB7C306-9373-4F1D-B689-06F2178D9CE2}" srcOrd="0" destOrd="0" presId="urn:microsoft.com/office/officeart/2005/8/layout/cycle1"/>
    <dgm:cxn modelId="{191A9668-6583-4D79-8B07-2BC65302F6BE}" type="presOf" srcId="{3464E9D1-809C-4FB1-96C8-E3E26014FCFD}" destId="{4D8CB709-090B-4EBF-8AF5-65C2DEF10FF5}" srcOrd="0" destOrd="0" presId="urn:microsoft.com/office/officeart/2005/8/layout/cycle1"/>
    <dgm:cxn modelId="{879E4A6F-8357-4FA1-97FD-483F74AE8868}" type="presOf" srcId="{FB662A74-7404-4B56-8118-A220EA4639C0}" destId="{99B147ED-D663-4A1A-B3FB-DFDD07D8D538}" srcOrd="0" destOrd="0" presId="urn:microsoft.com/office/officeart/2005/8/layout/cycle1"/>
    <dgm:cxn modelId="{EF0E7A7F-09FE-45AC-A285-CDF33EB2F8C2}" type="presOf" srcId="{063E5575-6E95-42A2-A400-79D2838D1740}" destId="{76021FF0-09B6-461B-A77E-EFC7EABEA162}" srcOrd="0" destOrd="0" presId="urn:microsoft.com/office/officeart/2005/8/layout/cycle1"/>
    <dgm:cxn modelId="{3B48509D-774C-4947-948C-12599D88D08A}" srcId="{7A23C8FD-4009-405A-8DED-4DAD4D3FDB3A}" destId="{5257E3CE-6334-4101-9AF9-AD0B02122EFB}" srcOrd="2" destOrd="0" parTransId="{B2F953B1-EB8A-437F-85D8-F8240C1F1DF2}" sibTransId="{3464E9D1-809C-4FB1-96C8-E3E26014FCFD}"/>
    <dgm:cxn modelId="{A392EAAD-87B2-4189-BBCF-CE0C02AD3D1F}" type="presOf" srcId="{5257E3CE-6334-4101-9AF9-AD0B02122EFB}" destId="{475C769F-BD34-47F8-A74F-9DDE7D5DBF1D}" srcOrd="0" destOrd="0" presId="urn:microsoft.com/office/officeart/2005/8/layout/cycle1"/>
    <dgm:cxn modelId="{7B6E7FC4-AA27-4D81-94D9-D2802C7AD015}" type="presOf" srcId="{170F8F37-7E3F-49E0-88C3-F725F5962444}" destId="{C39A066D-84AB-45CC-A3CB-3E02873C5DE6}" srcOrd="0" destOrd="0" presId="urn:microsoft.com/office/officeart/2005/8/layout/cycle1"/>
    <dgm:cxn modelId="{DF9899D1-0AC9-4408-9AE1-D89E27D10696}" type="presOf" srcId="{54D3D9B5-E7A1-4C4C-95E7-E4819AE55B02}" destId="{B5626EDC-EEA7-4416-8C9F-4690B23FCB2C}" srcOrd="0" destOrd="0" presId="urn:microsoft.com/office/officeart/2005/8/layout/cycle1"/>
    <dgm:cxn modelId="{23F4B1D4-9410-4C1E-A1B5-BEC02D198894}" type="presOf" srcId="{1CED8565-8010-4C23-8522-E819C2234184}" destId="{D7BD02C5-BFC9-47F1-A544-2EFFCF694339}" srcOrd="0" destOrd="0" presId="urn:microsoft.com/office/officeart/2005/8/layout/cycle1"/>
    <dgm:cxn modelId="{CAC29CD5-FDA5-44DD-A697-C241C41AA467}" srcId="{7A23C8FD-4009-405A-8DED-4DAD4D3FDB3A}" destId="{170F8F37-7E3F-49E0-88C3-F725F5962444}" srcOrd="3" destOrd="0" parTransId="{C83FBE91-6FF7-4EBF-88AA-C220EBA1035A}" sibTransId="{572FF04D-7FCD-4295-9770-614EB826A5E1}"/>
    <dgm:cxn modelId="{065805E9-B771-4D35-B2E6-07739016EEF3}" type="presOf" srcId="{4B6546CB-E2E0-49B2-8824-4E9CDAF5FB24}" destId="{F9DD0C8E-B11A-4D00-B588-FEF71382E43E}" srcOrd="0" destOrd="0" presId="urn:microsoft.com/office/officeart/2005/8/layout/cycle1"/>
    <dgm:cxn modelId="{908224EB-E926-44C6-87AE-DC64B5E9B338}" type="presOf" srcId="{7A23C8FD-4009-405A-8DED-4DAD4D3FDB3A}" destId="{41BED7A1-9891-4084-A6EE-341F1804BB02}" srcOrd="0" destOrd="0" presId="urn:microsoft.com/office/officeart/2005/8/layout/cycle1"/>
    <dgm:cxn modelId="{B91C2DF5-575F-4439-B84B-B635CBE0B261}" type="presOf" srcId="{5A88016A-D8FB-4FF2-AE5A-D1BCB61BEF5D}" destId="{C30580E7-024F-42AD-BC30-69746099D57C}" srcOrd="0" destOrd="0" presId="urn:microsoft.com/office/officeart/2005/8/layout/cycle1"/>
    <dgm:cxn modelId="{B9CFB04A-1261-4D9E-BE47-4C7337A9805A}" type="presParOf" srcId="{41BED7A1-9891-4084-A6EE-341F1804BB02}" destId="{EC7C9CE3-F965-41DA-A883-2D9E844F253D}" srcOrd="0" destOrd="0" presId="urn:microsoft.com/office/officeart/2005/8/layout/cycle1"/>
    <dgm:cxn modelId="{DDBF37B9-8C91-441B-AD79-9107D0018660}" type="presParOf" srcId="{41BED7A1-9891-4084-A6EE-341F1804BB02}" destId="{B5626EDC-EEA7-4416-8C9F-4690B23FCB2C}" srcOrd="1" destOrd="0" presId="urn:microsoft.com/office/officeart/2005/8/layout/cycle1"/>
    <dgm:cxn modelId="{FEF43601-A61F-4BD7-A05A-92A596098536}" type="presParOf" srcId="{41BED7A1-9891-4084-A6EE-341F1804BB02}" destId="{C30580E7-024F-42AD-BC30-69746099D57C}" srcOrd="2" destOrd="0" presId="urn:microsoft.com/office/officeart/2005/8/layout/cycle1"/>
    <dgm:cxn modelId="{047BC82C-CFD4-4072-8296-B32DCFC40F8D}" type="presParOf" srcId="{41BED7A1-9891-4084-A6EE-341F1804BB02}" destId="{021ED634-C9FD-406C-A6D9-E7E11C436FCB}" srcOrd="3" destOrd="0" presId="urn:microsoft.com/office/officeart/2005/8/layout/cycle1"/>
    <dgm:cxn modelId="{158156BE-AE31-4001-9564-0E45322C8E3F}" type="presParOf" srcId="{41BED7A1-9891-4084-A6EE-341F1804BB02}" destId="{99B147ED-D663-4A1A-B3FB-DFDD07D8D538}" srcOrd="4" destOrd="0" presId="urn:microsoft.com/office/officeart/2005/8/layout/cycle1"/>
    <dgm:cxn modelId="{21D7E694-0A7F-4A0C-A68A-209A0ACFCB26}" type="presParOf" srcId="{41BED7A1-9891-4084-A6EE-341F1804BB02}" destId="{76021FF0-09B6-461B-A77E-EFC7EABEA162}" srcOrd="5" destOrd="0" presId="urn:microsoft.com/office/officeart/2005/8/layout/cycle1"/>
    <dgm:cxn modelId="{5F20ED38-5604-400D-9887-BDFC5E9C5F92}" type="presParOf" srcId="{41BED7A1-9891-4084-A6EE-341F1804BB02}" destId="{C746B014-D93E-4ED7-BA1F-393097DCD325}" srcOrd="6" destOrd="0" presId="urn:microsoft.com/office/officeart/2005/8/layout/cycle1"/>
    <dgm:cxn modelId="{2EFC64BB-6D8E-4293-A2CD-9F069D1BEB39}" type="presParOf" srcId="{41BED7A1-9891-4084-A6EE-341F1804BB02}" destId="{475C769F-BD34-47F8-A74F-9DDE7D5DBF1D}" srcOrd="7" destOrd="0" presId="urn:microsoft.com/office/officeart/2005/8/layout/cycle1"/>
    <dgm:cxn modelId="{0EDCA34D-1990-4DD2-8D95-D5E595239C72}" type="presParOf" srcId="{41BED7A1-9891-4084-A6EE-341F1804BB02}" destId="{4D8CB709-090B-4EBF-8AF5-65C2DEF10FF5}" srcOrd="8" destOrd="0" presId="urn:microsoft.com/office/officeart/2005/8/layout/cycle1"/>
    <dgm:cxn modelId="{791953DA-61F9-414C-8CE7-5591677B2BF3}" type="presParOf" srcId="{41BED7A1-9891-4084-A6EE-341F1804BB02}" destId="{81DD55AB-697E-47B1-8D3D-CCE9FA4ACCD3}" srcOrd="9" destOrd="0" presId="urn:microsoft.com/office/officeart/2005/8/layout/cycle1"/>
    <dgm:cxn modelId="{D3BFD853-0248-4C63-938C-4BB4004BC0FF}" type="presParOf" srcId="{41BED7A1-9891-4084-A6EE-341F1804BB02}" destId="{C39A066D-84AB-45CC-A3CB-3E02873C5DE6}" srcOrd="10" destOrd="0" presId="urn:microsoft.com/office/officeart/2005/8/layout/cycle1"/>
    <dgm:cxn modelId="{79E6586F-C7B6-445B-B077-79394AEC09DD}" type="presParOf" srcId="{41BED7A1-9891-4084-A6EE-341F1804BB02}" destId="{8FB7C306-9373-4F1D-B689-06F2178D9CE2}" srcOrd="11" destOrd="0" presId="urn:microsoft.com/office/officeart/2005/8/layout/cycle1"/>
    <dgm:cxn modelId="{65FA1CE7-DA1E-4455-8187-3CAC02E85809}" type="presParOf" srcId="{41BED7A1-9891-4084-A6EE-341F1804BB02}" destId="{E8ED2429-8C22-4381-9C35-4DE5EEA84C36}" srcOrd="12" destOrd="0" presId="urn:microsoft.com/office/officeart/2005/8/layout/cycle1"/>
    <dgm:cxn modelId="{C71BF089-F3BE-4216-A842-8A913D4E1888}" type="presParOf" srcId="{41BED7A1-9891-4084-A6EE-341F1804BB02}" destId="{D7BD02C5-BFC9-47F1-A544-2EFFCF694339}" srcOrd="13" destOrd="0" presId="urn:microsoft.com/office/officeart/2005/8/layout/cycle1"/>
    <dgm:cxn modelId="{6AE539F9-B0AB-44A8-AAFF-C4419DF4E7B8}" type="presParOf" srcId="{41BED7A1-9891-4084-A6EE-341F1804BB02}" destId="{F9DD0C8E-B11A-4D00-B588-FEF71382E43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BAC3D5-1E8D-49A3-9013-383FA0C709DC}" type="doc">
      <dgm:prSet loTypeId="urn:microsoft.com/office/officeart/2005/8/layout/cycle4#1" loCatId="matrix" qsTypeId="urn:microsoft.com/office/officeart/2005/8/quickstyle/simple1#2" qsCatId="simple" csTypeId="urn:microsoft.com/office/officeart/2005/8/colors/accent2_4#1" csCatId="accent2" phldr="1"/>
      <dgm:spPr/>
      <dgm:t>
        <a:bodyPr/>
        <a:lstStyle/>
        <a:p>
          <a:endParaRPr lang="zh-CN" altLang="en-US"/>
        </a:p>
      </dgm:t>
    </dgm:pt>
    <dgm:pt modelId="{4512E7AB-1481-4AE7-8C2E-171AB070FCCD}">
      <dgm:prSet phldrT="[文本]"/>
      <dgm:spPr/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政策</a:t>
          </a:r>
        </a:p>
      </dgm:t>
    </dgm:pt>
    <dgm:pt modelId="{CA05494D-2608-426A-9A26-66FF19A9376B}" type="parTrans" cxnId="{46A9FA6C-7228-46A9-990F-4CE1C897AC76}">
      <dgm:prSet/>
      <dgm:spPr/>
      <dgm:t>
        <a:bodyPr/>
        <a:lstStyle/>
        <a:p>
          <a:endParaRPr lang="zh-CN" altLang="en-US"/>
        </a:p>
      </dgm:t>
    </dgm:pt>
    <dgm:pt modelId="{6427D9E7-205E-40CB-B9B2-DF4D27CF9310}" type="sibTrans" cxnId="{46A9FA6C-7228-46A9-990F-4CE1C897AC76}">
      <dgm:prSet/>
      <dgm:spPr/>
      <dgm:t>
        <a:bodyPr/>
        <a:lstStyle/>
        <a:p>
          <a:endParaRPr lang="zh-CN" altLang="en-US"/>
        </a:p>
      </dgm:t>
    </dgm:pt>
    <dgm:pt modelId="{5F05D3A6-BE09-4090-AD01-74946A12924B}">
      <dgm:prSet phldrT="[文本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资金、税收、土地、技术、政策等</a:t>
          </a:r>
        </a:p>
      </dgm:t>
    </dgm:pt>
    <dgm:pt modelId="{94CA30B0-806A-43B3-B805-0358F767DA9F}" type="parTrans" cxnId="{498BDAD6-D953-4C9D-B1D0-F58F84682149}">
      <dgm:prSet/>
      <dgm:spPr/>
      <dgm:t>
        <a:bodyPr/>
        <a:lstStyle/>
        <a:p>
          <a:endParaRPr lang="zh-CN" altLang="en-US"/>
        </a:p>
      </dgm:t>
    </dgm:pt>
    <dgm:pt modelId="{F7E1075D-0DAD-4AD0-BF03-4BEF54091F24}" type="sibTrans" cxnId="{498BDAD6-D953-4C9D-B1D0-F58F84682149}">
      <dgm:prSet/>
      <dgm:spPr/>
      <dgm:t>
        <a:bodyPr/>
        <a:lstStyle/>
        <a:p>
          <a:endParaRPr lang="zh-CN" altLang="en-US"/>
        </a:p>
      </dgm:t>
    </dgm:pt>
    <dgm:pt modelId="{380D9FB7-C67E-44C0-BEAA-D78D79489F88}">
      <dgm:prSet phldrT="[文本]"/>
      <dgm:spPr/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经济</a:t>
          </a:r>
        </a:p>
      </dgm:t>
    </dgm:pt>
    <dgm:pt modelId="{B2F7EB25-9F2B-4C04-BF45-71441D20B35E}" type="parTrans" cxnId="{5A9EFB1D-5161-4D58-BB94-55EDD18BD0CE}">
      <dgm:prSet/>
      <dgm:spPr/>
      <dgm:t>
        <a:bodyPr/>
        <a:lstStyle/>
        <a:p>
          <a:endParaRPr lang="zh-CN" altLang="en-US"/>
        </a:p>
      </dgm:t>
    </dgm:pt>
    <dgm:pt modelId="{E981D605-E1AF-4B7B-A19D-14397B89AF6E}" type="sibTrans" cxnId="{5A9EFB1D-5161-4D58-BB94-55EDD18BD0CE}">
      <dgm:prSet/>
      <dgm:spPr/>
      <dgm:t>
        <a:bodyPr/>
        <a:lstStyle/>
        <a:p>
          <a:endParaRPr lang="zh-CN" altLang="en-US"/>
        </a:p>
      </dgm:t>
    </dgm:pt>
    <dgm:pt modelId="{7FBB64EE-A5F9-4A3B-8272-7511F5695852}">
      <dgm:prSet phldrT="[文本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经济态势稳中有进，第三产业带动经济增长</a:t>
          </a:r>
        </a:p>
      </dgm:t>
    </dgm:pt>
    <dgm:pt modelId="{B3108060-CDF7-4BCD-ACD9-392518F19BBF}" type="parTrans" cxnId="{956309C1-96DD-411B-9943-52BC3A04E108}">
      <dgm:prSet/>
      <dgm:spPr/>
      <dgm:t>
        <a:bodyPr/>
        <a:lstStyle/>
        <a:p>
          <a:endParaRPr lang="zh-CN" altLang="en-US"/>
        </a:p>
      </dgm:t>
    </dgm:pt>
    <dgm:pt modelId="{615D6726-EAD9-4E06-9747-DE349A4537B2}" type="sibTrans" cxnId="{956309C1-96DD-411B-9943-52BC3A04E108}">
      <dgm:prSet/>
      <dgm:spPr/>
      <dgm:t>
        <a:bodyPr/>
        <a:lstStyle/>
        <a:p>
          <a:endParaRPr lang="zh-CN" altLang="en-US"/>
        </a:p>
      </dgm:t>
    </dgm:pt>
    <dgm:pt modelId="{35583F02-B372-4DDE-B541-1A11DEBF98F6}">
      <dgm:prSet phldrT="[文本]"/>
      <dgm:spPr/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技术</a:t>
          </a:r>
        </a:p>
      </dgm:t>
    </dgm:pt>
    <dgm:pt modelId="{E2C5AAC9-BCD3-4F82-8D3D-23171D3638DA}" type="parTrans" cxnId="{BE974EEE-B56B-416C-A0EB-868C49F7BD8F}">
      <dgm:prSet/>
      <dgm:spPr/>
      <dgm:t>
        <a:bodyPr/>
        <a:lstStyle/>
        <a:p>
          <a:endParaRPr lang="zh-CN" altLang="en-US"/>
        </a:p>
      </dgm:t>
    </dgm:pt>
    <dgm:pt modelId="{A6534885-79ED-439F-8283-FCFAA5F0412F}" type="sibTrans" cxnId="{BE974EEE-B56B-416C-A0EB-868C49F7BD8F}">
      <dgm:prSet/>
      <dgm:spPr/>
      <dgm:t>
        <a:bodyPr/>
        <a:lstStyle/>
        <a:p>
          <a:endParaRPr lang="zh-CN" altLang="en-US"/>
        </a:p>
      </dgm:t>
    </dgm:pt>
    <dgm:pt modelId="{C3730D37-97BF-4C15-AFD5-74319CEDB9DE}">
      <dgm:prSet phldrT="[文本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互联网科技的发展</a:t>
          </a:r>
          <a:endParaRPr lang="zh-CN" altLang="en-US" b="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4C9B5D-1F45-4297-AB3D-856B8392D6ED}" type="parTrans" cxnId="{06AD0F2C-BE84-4350-BEBB-86253C28D93B}">
      <dgm:prSet/>
      <dgm:spPr/>
      <dgm:t>
        <a:bodyPr/>
        <a:lstStyle/>
        <a:p>
          <a:endParaRPr lang="zh-CN" altLang="en-US"/>
        </a:p>
      </dgm:t>
    </dgm:pt>
    <dgm:pt modelId="{7DB54BC5-4A9A-49F3-946E-C3A418A5B633}" type="sibTrans" cxnId="{06AD0F2C-BE84-4350-BEBB-86253C28D93B}">
      <dgm:prSet/>
      <dgm:spPr/>
      <dgm:t>
        <a:bodyPr/>
        <a:lstStyle/>
        <a:p>
          <a:endParaRPr lang="zh-CN" altLang="en-US"/>
        </a:p>
      </dgm:t>
    </dgm:pt>
    <dgm:pt modelId="{B718B459-8ECC-413F-B24A-DCE74E14ECFD}">
      <dgm:prSet phldrT="[文本]"/>
      <dgm:spPr/>
      <dgm:t>
        <a:bodyPr/>
        <a:lstStyle/>
        <a:p>
          <a:r>
            <a: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社会</a:t>
          </a:r>
        </a:p>
      </dgm:t>
    </dgm:pt>
    <dgm:pt modelId="{D1552095-AED7-47A4-AC86-606A5A8BC38F}" type="parTrans" cxnId="{FC464605-93FD-40DA-ADFA-15441B4FFC2C}">
      <dgm:prSet/>
      <dgm:spPr/>
      <dgm:t>
        <a:bodyPr/>
        <a:lstStyle/>
        <a:p>
          <a:endParaRPr lang="zh-CN" altLang="en-US"/>
        </a:p>
      </dgm:t>
    </dgm:pt>
    <dgm:pt modelId="{5AF1C005-B894-454D-99BD-D94E701376A1}" type="sibTrans" cxnId="{FC464605-93FD-40DA-ADFA-15441B4FFC2C}">
      <dgm:prSet/>
      <dgm:spPr/>
      <dgm:t>
        <a:bodyPr/>
        <a:lstStyle/>
        <a:p>
          <a:endParaRPr lang="zh-CN" altLang="en-US"/>
        </a:p>
      </dgm:t>
    </dgm:pt>
    <dgm:pt modelId="{1EB97733-6CA2-44A2-9481-01651CB1822C}">
      <dgm:prSet phldrT="[文本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sz="18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新一批市场热潮的兴起</a:t>
          </a:r>
          <a:endParaRPr lang="zh-CN" altLang="en-US" sz="1800" b="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A74940-F515-4E16-9751-DF139F8DA65A}" type="parTrans" cxnId="{F1C2BEB4-6610-4AAA-A465-9FAF2C64AEE1}">
      <dgm:prSet/>
      <dgm:spPr/>
      <dgm:t>
        <a:bodyPr/>
        <a:lstStyle/>
        <a:p>
          <a:endParaRPr lang="zh-CN" altLang="en-US"/>
        </a:p>
      </dgm:t>
    </dgm:pt>
    <dgm:pt modelId="{EFD540E6-8068-49FD-ABA3-CA7C3295771A}" type="sibTrans" cxnId="{F1C2BEB4-6610-4AAA-A465-9FAF2C64AEE1}">
      <dgm:prSet/>
      <dgm:spPr/>
      <dgm:t>
        <a:bodyPr/>
        <a:lstStyle/>
        <a:p>
          <a:endParaRPr lang="zh-CN" altLang="en-US"/>
        </a:p>
      </dgm:t>
    </dgm:pt>
    <dgm:pt modelId="{4E9BA8EA-E0DE-43B3-8924-E1E12747AAB6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sz="18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教育水平较高，文化范围浓厚</a:t>
          </a:r>
        </a:p>
      </dgm:t>
    </dgm:pt>
    <dgm:pt modelId="{878DEEEE-7E7C-4DF0-949E-1A6462A4F5E0}" type="parTrans" cxnId="{A7DACEE0-7704-443A-8C32-3C9DF7665FA7}">
      <dgm:prSet/>
      <dgm:spPr/>
      <dgm:t>
        <a:bodyPr/>
        <a:lstStyle/>
        <a:p>
          <a:endParaRPr lang="zh-CN" altLang="en-US"/>
        </a:p>
      </dgm:t>
    </dgm:pt>
    <dgm:pt modelId="{AF82B3EB-0D77-4C22-AD8E-C906CC96727A}" type="sibTrans" cxnId="{A7DACEE0-7704-443A-8C32-3C9DF7665FA7}">
      <dgm:prSet/>
      <dgm:spPr/>
      <dgm:t>
        <a:bodyPr/>
        <a:lstStyle/>
        <a:p>
          <a:endParaRPr lang="zh-CN" altLang="en-US"/>
        </a:p>
      </dgm:t>
    </dgm:pt>
    <dgm:pt modelId="{287CECFA-BC69-4566-B8F9-1E9DF52368EE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科技</a:t>
          </a:r>
          <a:r>
            <a:rPr lang="en-US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</a:t>
          </a:r>
          <a:r>
            <a:rPr lang="zh-CN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创意的结合</a:t>
          </a:r>
          <a:endParaRPr lang="zh-CN" altLang="en-US" b="0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125CDE-798F-4963-9D61-A6CA02BCB45B}" type="parTrans" cxnId="{C3C8642E-6AE2-4E5A-8356-1FCBA1C1C84A}">
      <dgm:prSet/>
      <dgm:spPr/>
      <dgm:t>
        <a:bodyPr/>
        <a:lstStyle/>
        <a:p>
          <a:endParaRPr lang="zh-CN" altLang="en-US"/>
        </a:p>
      </dgm:t>
    </dgm:pt>
    <dgm:pt modelId="{61983D5D-F964-487D-A163-E61C53F0D6FF}" type="sibTrans" cxnId="{C3C8642E-6AE2-4E5A-8356-1FCBA1C1C84A}">
      <dgm:prSet/>
      <dgm:spPr/>
      <dgm:t>
        <a:bodyPr/>
        <a:lstStyle/>
        <a:p>
          <a:endParaRPr lang="zh-CN" altLang="en-US"/>
        </a:p>
      </dgm:t>
    </dgm:pt>
    <dgm:pt modelId="{C62FC088-EE52-417E-8EE8-D1AE9D4DBA10}" type="pres">
      <dgm:prSet presAssocID="{1EBAC3D5-1E8D-49A3-9013-383FA0C709D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680598-3ED6-4FB7-9C5E-BFCB4371F97A}" type="pres">
      <dgm:prSet presAssocID="{1EBAC3D5-1E8D-49A3-9013-383FA0C709DC}" presName="children" presStyleCnt="0"/>
      <dgm:spPr/>
    </dgm:pt>
    <dgm:pt modelId="{DC903956-AFE2-4B35-927C-48754CF1EB03}" type="pres">
      <dgm:prSet presAssocID="{1EBAC3D5-1E8D-49A3-9013-383FA0C709DC}" presName="child1group" presStyleCnt="0"/>
      <dgm:spPr/>
    </dgm:pt>
    <dgm:pt modelId="{7222BE62-D9B7-4B94-A680-EDD98BE7B401}" type="pres">
      <dgm:prSet presAssocID="{1EBAC3D5-1E8D-49A3-9013-383FA0C709DC}" presName="child1" presStyleLbl="bgAcc1" presStyleIdx="0" presStyleCnt="4" custScaleX="119117" custScaleY="78876"/>
      <dgm:spPr/>
    </dgm:pt>
    <dgm:pt modelId="{91564FD3-EBFC-49E6-9DD2-2ABF09DC7B24}" type="pres">
      <dgm:prSet presAssocID="{1EBAC3D5-1E8D-49A3-9013-383FA0C709DC}" presName="child1Text" presStyleLbl="bgAcc1" presStyleIdx="0" presStyleCnt="4">
        <dgm:presLayoutVars>
          <dgm:bulletEnabled val="1"/>
        </dgm:presLayoutVars>
      </dgm:prSet>
      <dgm:spPr/>
    </dgm:pt>
    <dgm:pt modelId="{0D5EE532-0824-49AB-865E-4E84DBB2B91D}" type="pres">
      <dgm:prSet presAssocID="{1EBAC3D5-1E8D-49A3-9013-383FA0C709DC}" presName="child2group" presStyleCnt="0"/>
      <dgm:spPr/>
    </dgm:pt>
    <dgm:pt modelId="{026C9FB0-3EB7-4D12-88A6-612B6FB65DD8}" type="pres">
      <dgm:prSet presAssocID="{1EBAC3D5-1E8D-49A3-9013-383FA0C709DC}" presName="child2" presStyleLbl="bgAcc1" presStyleIdx="1" presStyleCnt="4" custScaleX="123354" custScaleY="80383"/>
      <dgm:spPr/>
    </dgm:pt>
    <dgm:pt modelId="{AF27F21F-7713-415A-8DD5-728899D2BA39}" type="pres">
      <dgm:prSet presAssocID="{1EBAC3D5-1E8D-49A3-9013-383FA0C709DC}" presName="child2Text" presStyleLbl="bgAcc1" presStyleIdx="1" presStyleCnt="4">
        <dgm:presLayoutVars>
          <dgm:bulletEnabled val="1"/>
        </dgm:presLayoutVars>
      </dgm:prSet>
      <dgm:spPr/>
    </dgm:pt>
    <dgm:pt modelId="{3FC8CBFF-0D87-4A93-A7F8-DBE4E90D6A3C}" type="pres">
      <dgm:prSet presAssocID="{1EBAC3D5-1E8D-49A3-9013-383FA0C709DC}" presName="child3group" presStyleCnt="0"/>
      <dgm:spPr/>
    </dgm:pt>
    <dgm:pt modelId="{9EE258C7-A2E9-4B12-8886-70B8503F22B2}" type="pres">
      <dgm:prSet presAssocID="{1EBAC3D5-1E8D-49A3-9013-383FA0C709DC}" presName="child3" presStyleLbl="bgAcc1" presStyleIdx="2" presStyleCnt="4" custScaleX="119944" custScaleY="100681"/>
      <dgm:spPr/>
    </dgm:pt>
    <dgm:pt modelId="{E680365B-BA36-45FF-8247-2127D3F7DFBE}" type="pres">
      <dgm:prSet presAssocID="{1EBAC3D5-1E8D-49A3-9013-383FA0C709DC}" presName="child3Text" presStyleLbl="bgAcc1" presStyleIdx="2" presStyleCnt="4">
        <dgm:presLayoutVars>
          <dgm:bulletEnabled val="1"/>
        </dgm:presLayoutVars>
      </dgm:prSet>
      <dgm:spPr/>
    </dgm:pt>
    <dgm:pt modelId="{28A7EEC5-B75D-4747-A2FF-EE59672C8D2E}" type="pres">
      <dgm:prSet presAssocID="{1EBAC3D5-1E8D-49A3-9013-383FA0C709DC}" presName="child4group" presStyleCnt="0"/>
      <dgm:spPr/>
    </dgm:pt>
    <dgm:pt modelId="{9225EA8E-5B22-47A4-85A2-87BD78B6F4C9}" type="pres">
      <dgm:prSet presAssocID="{1EBAC3D5-1E8D-49A3-9013-383FA0C709DC}" presName="child4" presStyleLbl="bgAcc1" presStyleIdx="3" presStyleCnt="4" custScaleX="131756" custScaleY="109397"/>
      <dgm:spPr/>
    </dgm:pt>
    <dgm:pt modelId="{C00C9502-5912-451E-BC7F-4C5DF0FFFAFD}" type="pres">
      <dgm:prSet presAssocID="{1EBAC3D5-1E8D-49A3-9013-383FA0C709DC}" presName="child4Text" presStyleLbl="bgAcc1" presStyleIdx="3" presStyleCnt="4">
        <dgm:presLayoutVars>
          <dgm:bulletEnabled val="1"/>
        </dgm:presLayoutVars>
      </dgm:prSet>
      <dgm:spPr/>
    </dgm:pt>
    <dgm:pt modelId="{68986ADE-523A-41F4-8DE6-4524D92D6D84}" type="pres">
      <dgm:prSet presAssocID="{1EBAC3D5-1E8D-49A3-9013-383FA0C709DC}" presName="childPlaceholder" presStyleCnt="0"/>
      <dgm:spPr/>
    </dgm:pt>
    <dgm:pt modelId="{D6F11951-4F2B-492C-9293-BF179461D1F9}" type="pres">
      <dgm:prSet presAssocID="{1EBAC3D5-1E8D-49A3-9013-383FA0C709DC}" presName="circle" presStyleCnt="0"/>
      <dgm:spPr/>
    </dgm:pt>
    <dgm:pt modelId="{2F5ABEBF-B5BF-4844-A920-E2136A52175B}" type="pres">
      <dgm:prSet presAssocID="{1EBAC3D5-1E8D-49A3-9013-383FA0C709DC}" presName="quadrant1" presStyleLbl="node1" presStyleIdx="0" presStyleCnt="4" custScaleX="67601" custScaleY="62837" custLinFactNeighborX="18930" custLinFactNeighborY="15589">
        <dgm:presLayoutVars>
          <dgm:chMax val="1"/>
          <dgm:bulletEnabled val="1"/>
        </dgm:presLayoutVars>
      </dgm:prSet>
      <dgm:spPr/>
    </dgm:pt>
    <dgm:pt modelId="{EBB08CFF-6890-4786-8D4F-B5ECA0E8AEAE}" type="pres">
      <dgm:prSet presAssocID="{1EBAC3D5-1E8D-49A3-9013-383FA0C709DC}" presName="quadrant2" presStyleLbl="node1" presStyleIdx="1" presStyleCnt="4" custScaleX="67601" custScaleY="63392" custLinFactNeighborX="-14546" custLinFactNeighborY="15867">
        <dgm:presLayoutVars>
          <dgm:chMax val="1"/>
          <dgm:bulletEnabled val="1"/>
        </dgm:presLayoutVars>
      </dgm:prSet>
      <dgm:spPr/>
    </dgm:pt>
    <dgm:pt modelId="{0C2957D2-D958-47D2-AC7A-788E228C5B1E}" type="pres">
      <dgm:prSet presAssocID="{1EBAC3D5-1E8D-49A3-9013-383FA0C709DC}" presName="quadrant3" presStyleLbl="node1" presStyleIdx="2" presStyleCnt="4" custScaleX="68536" custScaleY="59826" custLinFactNeighborX="-14197" custLinFactNeighborY="-24286">
        <dgm:presLayoutVars>
          <dgm:chMax val="1"/>
          <dgm:bulletEnabled val="1"/>
        </dgm:presLayoutVars>
      </dgm:prSet>
      <dgm:spPr/>
    </dgm:pt>
    <dgm:pt modelId="{9250C380-E3BA-4459-8A0F-EC0AF9E5DDF8}" type="pres">
      <dgm:prSet presAssocID="{1EBAC3D5-1E8D-49A3-9013-383FA0C709DC}" presName="quadrant4" presStyleLbl="node1" presStyleIdx="3" presStyleCnt="4" custScaleX="68833" custScaleY="60372" custLinFactNeighborX="18651" custLinFactNeighborY="-23452">
        <dgm:presLayoutVars>
          <dgm:chMax val="1"/>
          <dgm:bulletEnabled val="1"/>
        </dgm:presLayoutVars>
      </dgm:prSet>
      <dgm:spPr/>
    </dgm:pt>
    <dgm:pt modelId="{3FE81784-FA42-4EBB-9E00-42BC99D2A60C}" type="pres">
      <dgm:prSet presAssocID="{1EBAC3D5-1E8D-49A3-9013-383FA0C709DC}" presName="quadrantPlaceholder" presStyleCnt="0"/>
      <dgm:spPr/>
    </dgm:pt>
    <dgm:pt modelId="{EFF756B2-B2FD-475C-924B-FA559D3E3C36}" type="pres">
      <dgm:prSet presAssocID="{1EBAC3D5-1E8D-49A3-9013-383FA0C709DC}" presName="center1" presStyleLbl="fgShp" presStyleIdx="0" presStyleCnt="2"/>
      <dgm:spPr/>
    </dgm:pt>
    <dgm:pt modelId="{052E4AB7-2D3E-4DB2-B952-BF472B7AF06F}" type="pres">
      <dgm:prSet presAssocID="{1EBAC3D5-1E8D-49A3-9013-383FA0C709DC}" presName="center2" presStyleLbl="fgShp" presStyleIdx="1" presStyleCnt="2"/>
      <dgm:spPr/>
    </dgm:pt>
  </dgm:ptLst>
  <dgm:cxnLst>
    <dgm:cxn modelId="{0164CA00-013D-46DA-B49A-684A4D4D674B}" type="presOf" srcId="{35583F02-B372-4DDE-B541-1A11DEBF98F6}" destId="{0C2957D2-D958-47D2-AC7A-788E228C5B1E}" srcOrd="0" destOrd="0" presId="urn:microsoft.com/office/officeart/2005/8/layout/cycle4#1"/>
    <dgm:cxn modelId="{FC464605-93FD-40DA-ADFA-15441B4FFC2C}" srcId="{1EBAC3D5-1E8D-49A3-9013-383FA0C709DC}" destId="{B718B459-8ECC-413F-B24A-DCE74E14ECFD}" srcOrd="3" destOrd="0" parTransId="{D1552095-AED7-47A4-AC86-606A5A8BC38F}" sibTransId="{5AF1C005-B894-454D-99BD-D94E701376A1}"/>
    <dgm:cxn modelId="{12D7F716-DD9E-4684-99F6-CEF2CB11E556}" type="presOf" srcId="{C3730D37-97BF-4C15-AFD5-74319CEDB9DE}" destId="{9EE258C7-A2E9-4B12-8886-70B8503F22B2}" srcOrd="0" destOrd="0" presId="urn:microsoft.com/office/officeart/2005/8/layout/cycle4#1"/>
    <dgm:cxn modelId="{74A5661A-D52E-4FA6-A2EB-B23F23E3FC75}" type="presOf" srcId="{1EB97733-6CA2-44A2-9481-01651CB1822C}" destId="{9225EA8E-5B22-47A4-85A2-87BD78B6F4C9}" srcOrd="0" destOrd="0" presId="urn:microsoft.com/office/officeart/2005/8/layout/cycle4#1"/>
    <dgm:cxn modelId="{5A9EFB1D-5161-4D58-BB94-55EDD18BD0CE}" srcId="{1EBAC3D5-1E8D-49A3-9013-383FA0C709DC}" destId="{380D9FB7-C67E-44C0-BEAA-D78D79489F88}" srcOrd="1" destOrd="0" parTransId="{B2F7EB25-9F2B-4C04-BF45-71441D20B35E}" sibTransId="{E981D605-E1AF-4B7B-A19D-14397B89AF6E}"/>
    <dgm:cxn modelId="{009E081E-4C46-4AD1-88D0-25ADA2A31A25}" type="presOf" srcId="{7FBB64EE-A5F9-4A3B-8272-7511F5695852}" destId="{026C9FB0-3EB7-4D12-88A6-612B6FB65DD8}" srcOrd="0" destOrd="0" presId="urn:microsoft.com/office/officeart/2005/8/layout/cycle4#1"/>
    <dgm:cxn modelId="{6AE70228-A558-4E34-831D-1B30EB0E5474}" type="presOf" srcId="{4512E7AB-1481-4AE7-8C2E-171AB070FCCD}" destId="{2F5ABEBF-B5BF-4844-A920-E2136A52175B}" srcOrd="0" destOrd="0" presId="urn:microsoft.com/office/officeart/2005/8/layout/cycle4#1"/>
    <dgm:cxn modelId="{06AD0F2C-BE84-4350-BEBB-86253C28D93B}" srcId="{35583F02-B372-4DDE-B541-1A11DEBF98F6}" destId="{C3730D37-97BF-4C15-AFD5-74319CEDB9DE}" srcOrd="0" destOrd="0" parTransId="{1E4C9B5D-1F45-4297-AB3D-856B8392D6ED}" sibTransId="{7DB54BC5-4A9A-49F3-946E-C3A418A5B633}"/>
    <dgm:cxn modelId="{C07E922C-E5A5-4A3C-9E09-76226845527B}" type="presOf" srcId="{5F05D3A6-BE09-4090-AD01-74946A12924B}" destId="{91564FD3-EBFC-49E6-9DD2-2ABF09DC7B24}" srcOrd="1" destOrd="0" presId="urn:microsoft.com/office/officeart/2005/8/layout/cycle4#1"/>
    <dgm:cxn modelId="{C3C8642E-6AE2-4E5A-8356-1FCBA1C1C84A}" srcId="{35583F02-B372-4DDE-B541-1A11DEBF98F6}" destId="{287CECFA-BC69-4566-B8F9-1E9DF52368EE}" srcOrd="1" destOrd="0" parTransId="{9C125CDE-798F-4963-9D61-A6CA02BCB45B}" sibTransId="{61983D5D-F964-487D-A163-E61C53F0D6FF}"/>
    <dgm:cxn modelId="{2A36D440-36A0-4DA5-8D80-421127579870}" type="presOf" srcId="{7FBB64EE-A5F9-4A3B-8272-7511F5695852}" destId="{AF27F21F-7713-415A-8DD5-728899D2BA39}" srcOrd="1" destOrd="0" presId="urn:microsoft.com/office/officeart/2005/8/layout/cycle4#1"/>
    <dgm:cxn modelId="{192E4C46-1A6B-44B5-923D-7DA176237896}" type="presOf" srcId="{4E9BA8EA-E0DE-43B3-8924-E1E12747AAB6}" destId="{C00C9502-5912-451E-BC7F-4C5DF0FFFAFD}" srcOrd="1" destOrd="1" presId="urn:microsoft.com/office/officeart/2005/8/layout/cycle4#1"/>
    <dgm:cxn modelId="{46A9FA6C-7228-46A9-990F-4CE1C897AC76}" srcId="{1EBAC3D5-1E8D-49A3-9013-383FA0C709DC}" destId="{4512E7AB-1481-4AE7-8C2E-171AB070FCCD}" srcOrd="0" destOrd="0" parTransId="{CA05494D-2608-426A-9A26-66FF19A9376B}" sibTransId="{6427D9E7-205E-40CB-B9B2-DF4D27CF9310}"/>
    <dgm:cxn modelId="{A219B859-28A2-4E31-ADAC-A9E9BEE0E9BD}" type="presOf" srcId="{B718B459-8ECC-413F-B24A-DCE74E14ECFD}" destId="{9250C380-E3BA-4459-8A0F-EC0AF9E5DDF8}" srcOrd="0" destOrd="0" presId="urn:microsoft.com/office/officeart/2005/8/layout/cycle4#1"/>
    <dgm:cxn modelId="{6C8C817D-25FD-46FC-A1F3-B43C87C07965}" type="presOf" srcId="{1EB97733-6CA2-44A2-9481-01651CB1822C}" destId="{C00C9502-5912-451E-BC7F-4C5DF0FFFAFD}" srcOrd="1" destOrd="0" presId="urn:microsoft.com/office/officeart/2005/8/layout/cycle4#1"/>
    <dgm:cxn modelId="{A8FA3D82-D552-4819-A4F1-66D0E66FA7D6}" type="presOf" srcId="{287CECFA-BC69-4566-B8F9-1E9DF52368EE}" destId="{9EE258C7-A2E9-4B12-8886-70B8503F22B2}" srcOrd="0" destOrd="1" presId="urn:microsoft.com/office/officeart/2005/8/layout/cycle4#1"/>
    <dgm:cxn modelId="{2258E897-A0E5-4F8E-B064-CCB4CFB17108}" type="presOf" srcId="{4E9BA8EA-E0DE-43B3-8924-E1E12747AAB6}" destId="{9225EA8E-5B22-47A4-85A2-87BD78B6F4C9}" srcOrd="0" destOrd="1" presId="urn:microsoft.com/office/officeart/2005/8/layout/cycle4#1"/>
    <dgm:cxn modelId="{6ABAC29B-1474-47FF-A2A1-CF691BE6172D}" type="presOf" srcId="{5F05D3A6-BE09-4090-AD01-74946A12924B}" destId="{7222BE62-D9B7-4B94-A680-EDD98BE7B401}" srcOrd="0" destOrd="0" presId="urn:microsoft.com/office/officeart/2005/8/layout/cycle4#1"/>
    <dgm:cxn modelId="{6176EBAB-C913-4F77-8953-0013683C3348}" type="presOf" srcId="{C3730D37-97BF-4C15-AFD5-74319CEDB9DE}" destId="{E680365B-BA36-45FF-8247-2127D3F7DFBE}" srcOrd="1" destOrd="0" presId="urn:microsoft.com/office/officeart/2005/8/layout/cycle4#1"/>
    <dgm:cxn modelId="{F1C2BEB4-6610-4AAA-A465-9FAF2C64AEE1}" srcId="{B718B459-8ECC-413F-B24A-DCE74E14ECFD}" destId="{1EB97733-6CA2-44A2-9481-01651CB1822C}" srcOrd="0" destOrd="0" parTransId="{CEA74940-F515-4E16-9751-DF139F8DA65A}" sibTransId="{EFD540E6-8068-49FD-ABA3-CA7C3295771A}"/>
    <dgm:cxn modelId="{890B32BC-9C62-4630-AA77-5F7E67EFD539}" type="presOf" srcId="{287CECFA-BC69-4566-B8F9-1E9DF52368EE}" destId="{E680365B-BA36-45FF-8247-2127D3F7DFBE}" srcOrd="1" destOrd="1" presId="urn:microsoft.com/office/officeart/2005/8/layout/cycle4#1"/>
    <dgm:cxn modelId="{956309C1-96DD-411B-9943-52BC3A04E108}" srcId="{380D9FB7-C67E-44C0-BEAA-D78D79489F88}" destId="{7FBB64EE-A5F9-4A3B-8272-7511F5695852}" srcOrd="0" destOrd="0" parTransId="{B3108060-CDF7-4BCD-ACD9-392518F19BBF}" sibTransId="{615D6726-EAD9-4E06-9747-DE349A4537B2}"/>
    <dgm:cxn modelId="{498BDAD6-D953-4C9D-B1D0-F58F84682149}" srcId="{4512E7AB-1481-4AE7-8C2E-171AB070FCCD}" destId="{5F05D3A6-BE09-4090-AD01-74946A12924B}" srcOrd="0" destOrd="0" parTransId="{94CA30B0-806A-43B3-B805-0358F767DA9F}" sibTransId="{F7E1075D-0DAD-4AD0-BF03-4BEF54091F24}"/>
    <dgm:cxn modelId="{D35CD6DD-EF89-4710-A277-F4A06F32FD20}" type="presOf" srcId="{1EBAC3D5-1E8D-49A3-9013-383FA0C709DC}" destId="{C62FC088-EE52-417E-8EE8-D1AE9D4DBA10}" srcOrd="0" destOrd="0" presId="urn:microsoft.com/office/officeart/2005/8/layout/cycle4#1"/>
    <dgm:cxn modelId="{A7DACEE0-7704-443A-8C32-3C9DF7665FA7}" srcId="{B718B459-8ECC-413F-B24A-DCE74E14ECFD}" destId="{4E9BA8EA-E0DE-43B3-8924-E1E12747AAB6}" srcOrd="1" destOrd="0" parTransId="{878DEEEE-7E7C-4DF0-949E-1A6462A4F5E0}" sibTransId="{AF82B3EB-0D77-4C22-AD8E-C906CC96727A}"/>
    <dgm:cxn modelId="{15D07CE8-F4AD-47EE-8FC9-50417351DAB4}" type="presOf" srcId="{380D9FB7-C67E-44C0-BEAA-D78D79489F88}" destId="{EBB08CFF-6890-4786-8D4F-B5ECA0E8AEAE}" srcOrd="0" destOrd="0" presId="urn:microsoft.com/office/officeart/2005/8/layout/cycle4#1"/>
    <dgm:cxn modelId="{BE974EEE-B56B-416C-A0EB-868C49F7BD8F}" srcId="{1EBAC3D5-1E8D-49A3-9013-383FA0C709DC}" destId="{35583F02-B372-4DDE-B541-1A11DEBF98F6}" srcOrd="2" destOrd="0" parTransId="{E2C5AAC9-BCD3-4F82-8D3D-23171D3638DA}" sibTransId="{A6534885-79ED-439F-8283-FCFAA5F0412F}"/>
    <dgm:cxn modelId="{DCD68491-99A8-4101-9778-10EC5C058364}" type="presParOf" srcId="{C62FC088-EE52-417E-8EE8-D1AE9D4DBA10}" destId="{22680598-3ED6-4FB7-9C5E-BFCB4371F97A}" srcOrd="0" destOrd="0" presId="urn:microsoft.com/office/officeart/2005/8/layout/cycle4#1"/>
    <dgm:cxn modelId="{2178A496-94C1-4678-86A5-EDD302EEC4C5}" type="presParOf" srcId="{22680598-3ED6-4FB7-9C5E-BFCB4371F97A}" destId="{DC903956-AFE2-4B35-927C-48754CF1EB03}" srcOrd="0" destOrd="0" presId="urn:microsoft.com/office/officeart/2005/8/layout/cycle4#1"/>
    <dgm:cxn modelId="{A3830EC2-6D38-44A4-B574-B67A04ECF751}" type="presParOf" srcId="{DC903956-AFE2-4B35-927C-48754CF1EB03}" destId="{7222BE62-D9B7-4B94-A680-EDD98BE7B401}" srcOrd="0" destOrd="0" presId="urn:microsoft.com/office/officeart/2005/8/layout/cycle4#1"/>
    <dgm:cxn modelId="{A4C04590-0B7F-4774-812B-8CE6BDCF458F}" type="presParOf" srcId="{DC903956-AFE2-4B35-927C-48754CF1EB03}" destId="{91564FD3-EBFC-49E6-9DD2-2ABF09DC7B24}" srcOrd="1" destOrd="0" presId="urn:microsoft.com/office/officeart/2005/8/layout/cycle4#1"/>
    <dgm:cxn modelId="{443A93B5-D67C-4F5C-8DFE-A5EA33DA08F1}" type="presParOf" srcId="{22680598-3ED6-4FB7-9C5E-BFCB4371F97A}" destId="{0D5EE532-0824-49AB-865E-4E84DBB2B91D}" srcOrd="1" destOrd="0" presId="urn:microsoft.com/office/officeart/2005/8/layout/cycle4#1"/>
    <dgm:cxn modelId="{7F614999-E1A2-479A-B980-627000BD0A46}" type="presParOf" srcId="{0D5EE532-0824-49AB-865E-4E84DBB2B91D}" destId="{026C9FB0-3EB7-4D12-88A6-612B6FB65DD8}" srcOrd="0" destOrd="0" presId="urn:microsoft.com/office/officeart/2005/8/layout/cycle4#1"/>
    <dgm:cxn modelId="{8967EDF2-5FF5-45C8-8961-55B3B8888A89}" type="presParOf" srcId="{0D5EE532-0824-49AB-865E-4E84DBB2B91D}" destId="{AF27F21F-7713-415A-8DD5-728899D2BA39}" srcOrd="1" destOrd="0" presId="urn:microsoft.com/office/officeart/2005/8/layout/cycle4#1"/>
    <dgm:cxn modelId="{39ED82FA-1C9A-477F-8908-FE6C2259C490}" type="presParOf" srcId="{22680598-3ED6-4FB7-9C5E-BFCB4371F97A}" destId="{3FC8CBFF-0D87-4A93-A7F8-DBE4E90D6A3C}" srcOrd="2" destOrd="0" presId="urn:microsoft.com/office/officeart/2005/8/layout/cycle4#1"/>
    <dgm:cxn modelId="{FE18010A-593E-4D12-B108-4D3E6252296A}" type="presParOf" srcId="{3FC8CBFF-0D87-4A93-A7F8-DBE4E90D6A3C}" destId="{9EE258C7-A2E9-4B12-8886-70B8503F22B2}" srcOrd="0" destOrd="0" presId="urn:microsoft.com/office/officeart/2005/8/layout/cycle4#1"/>
    <dgm:cxn modelId="{53B34A48-83D4-4533-8516-5DA6E2812EF2}" type="presParOf" srcId="{3FC8CBFF-0D87-4A93-A7F8-DBE4E90D6A3C}" destId="{E680365B-BA36-45FF-8247-2127D3F7DFBE}" srcOrd="1" destOrd="0" presId="urn:microsoft.com/office/officeart/2005/8/layout/cycle4#1"/>
    <dgm:cxn modelId="{DCFB7530-2ADD-40BF-888C-917436B2983B}" type="presParOf" srcId="{22680598-3ED6-4FB7-9C5E-BFCB4371F97A}" destId="{28A7EEC5-B75D-4747-A2FF-EE59672C8D2E}" srcOrd="3" destOrd="0" presId="urn:microsoft.com/office/officeart/2005/8/layout/cycle4#1"/>
    <dgm:cxn modelId="{15F2DA7B-23EB-434B-A9C4-2E80FEE711DF}" type="presParOf" srcId="{28A7EEC5-B75D-4747-A2FF-EE59672C8D2E}" destId="{9225EA8E-5B22-47A4-85A2-87BD78B6F4C9}" srcOrd="0" destOrd="0" presId="urn:microsoft.com/office/officeart/2005/8/layout/cycle4#1"/>
    <dgm:cxn modelId="{22A20017-1BDF-449D-86ED-4CD6AE0E1E97}" type="presParOf" srcId="{28A7EEC5-B75D-4747-A2FF-EE59672C8D2E}" destId="{C00C9502-5912-451E-BC7F-4C5DF0FFFAFD}" srcOrd="1" destOrd="0" presId="urn:microsoft.com/office/officeart/2005/8/layout/cycle4#1"/>
    <dgm:cxn modelId="{2C16BE07-86A0-4F0A-8B1D-A1BD8BAA5284}" type="presParOf" srcId="{22680598-3ED6-4FB7-9C5E-BFCB4371F97A}" destId="{68986ADE-523A-41F4-8DE6-4524D92D6D84}" srcOrd="4" destOrd="0" presId="urn:microsoft.com/office/officeart/2005/8/layout/cycle4#1"/>
    <dgm:cxn modelId="{95F0FBFC-562F-420F-A6A8-E508F232A49F}" type="presParOf" srcId="{C62FC088-EE52-417E-8EE8-D1AE9D4DBA10}" destId="{D6F11951-4F2B-492C-9293-BF179461D1F9}" srcOrd="1" destOrd="0" presId="urn:microsoft.com/office/officeart/2005/8/layout/cycle4#1"/>
    <dgm:cxn modelId="{65A5EB01-9FEA-4009-8DE6-43D1F1E0C4C0}" type="presParOf" srcId="{D6F11951-4F2B-492C-9293-BF179461D1F9}" destId="{2F5ABEBF-B5BF-4844-A920-E2136A52175B}" srcOrd="0" destOrd="0" presId="urn:microsoft.com/office/officeart/2005/8/layout/cycle4#1"/>
    <dgm:cxn modelId="{3825CF82-FD80-4004-9C1D-5BEB62627F07}" type="presParOf" srcId="{D6F11951-4F2B-492C-9293-BF179461D1F9}" destId="{EBB08CFF-6890-4786-8D4F-B5ECA0E8AEAE}" srcOrd="1" destOrd="0" presId="urn:microsoft.com/office/officeart/2005/8/layout/cycle4#1"/>
    <dgm:cxn modelId="{FC803B6B-450F-4777-8D9A-EC4EEEC4C53D}" type="presParOf" srcId="{D6F11951-4F2B-492C-9293-BF179461D1F9}" destId="{0C2957D2-D958-47D2-AC7A-788E228C5B1E}" srcOrd="2" destOrd="0" presId="urn:microsoft.com/office/officeart/2005/8/layout/cycle4#1"/>
    <dgm:cxn modelId="{A5B4D481-90C1-4879-AE81-CE47CBA621C9}" type="presParOf" srcId="{D6F11951-4F2B-492C-9293-BF179461D1F9}" destId="{9250C380-E3BA-4459-8A0F-EC0AF9E5DDF8}" srcOrd="3" destOrd="0" presId="urn:microsoft.com/office/officeart/2005/8/layout/cycle4#1"/>
    <dgm:cxn modelId="{58A1B1D2-1F2D-42BA-9E01-A36FF273DB2E}" type="presParOf" srcId="{D6F11951-4F2B-492C-9293-BF179461D1F9}" destId="{3FE81784-FA42-4EBB-9E00-42BC99D2A60C}" srcOrd="4" destOrd="0" presId="urn:microsoft.com/office/officeart/2005/8/layout/cycle4#1"/>
    <dgm:cxn modelId="{DA8D221B-B271-42BB-9E21-42136C4188DB}" type="presParOf" srcId="{C62FC088-EE52-417E-8EE8-D1AE9D4DBA10}" destId="{EFF756B2-B2FD-475C-924B-FA559D3E3C36}" srcOrd="2" destOrd="0" presId="urn:microsoft.com/office/officeart/2005/8/layout/cycle4#1"/>
    <dgm:cxn modelId="{5C40562E-A032-462E-A5EA-30D52A257791}" type="presParOf" srcId="{C62FC088-EE52-417E-8EE8-D1AE9D4DBA10}" destId="{052E4AB7-2D3E-4DB2-B952-BF472B7AF06F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2F738D-9671-4977-8F6C-C10E045071B6}" type="doc">
      <dgm:prSet loTypeId="urn:microsoft.com/office/officeart/2005/8/layout/hList2#1" loCatId="relationship" qsTypeId="urn:microsoft.com/office/officeart/2005/8/quickstyle/simple5#1" qsCatId="simple" csTypeId="urn:microsoft.com/office/officeart/2005/8/colors/accent2_5#1" csCatId="accent2" phldr="1"/>
      <dgm:spPr/>
      <dgm:t>
        <a:bodyPr/>
        <a:lstStyle/>
        <a:p>
          <a:endParaRPr lang="zh-CN" altLang="en-US"/>
        </a:p>
      </dgm:t>
    </dgm:pt>
    <dgm:pt modelId="{14BBABA7-A50B-4A31-A595-DB9F24E64058}">
      <dgm:prSet phldrT="[文本]"/>
      <dgm:spPr/>
      <dgm:t>
        <a:bodyPr/>
        <a:lstStyle/>
        <a:p>
          <a:r>
            <a:rPr lang="zh-CN" altLang="en-US" dirty="0"/>
            <a:t>市场细分</a:t>
          </a:r>
        </a:p>
      </dgm:t>
    </dgm:pt>
    <dgm:pt modelId="{07A97A87-B9C8-4B0A-9168-3506596A1160}" type="parTrans" cxnId="{2CD43E25-0D56-4A28-83BD-52DA0FAB907F}">
      <dgm:prSet/>
      <dgm:spPr/>
      <dgm:t>
        <a:bodyPr/>
        <a:lstStyle/>
        <a:p>
          <a:endParaRPr lang="zh-CN" altLang="en-US"/>
        </a:p>
      </dgm:t>
    </dgm:pt>
    <dgm:pt modelId="{44370758-3175-4B84-837A-FC17C657420D}" type="sibTrans" cxnId="{2CD43E25-0D56-4A28-83BD-52DA0FAB907F}">
      <dgm:prSet/>
      <dgm:spPr/>
      <dgm:t>
        <a:bodyPr/>
        <a:lstStyle/>
        <a:p>
          <a:endParaRPr lang="zh-CN" altLang="en-US"/>
        </a:p>
      </dgm:t>
    </dgm:pt>
    <dgm:pt modelId="{055F1488-DEA1-4C41-BE58-68069F7953D6}">
      <dgm:prSet phldrT="[文本]"/>
      <dgm:spPr/>
      <dgm:t>
        <a:bodyPr/>
        <a:lstStyle/>
        <a:p>
          <a:r>
            <a:rPr lang="zh-CN" dirty="0"/>
            <a:t>一二线城市</a:t>
          </a:r>
          <a:endParaRPr lang="zh-CN" altLang="en-US" dirty="0"/>
        </a:p>
      </dgm:t>
    </dgm:pt>
    <dgm:pt modelId="{0CD850EE-3378-4035-BC9C-C2448ED05A54}" type="parTrans" cxnId="{70B6B0D1-942D-447B-BA2E-937FA892256A}">
      <dgm:prSet/>
      <dgm:spPr/>
      <dgm:t>
        <a:bodyPr/>
        <a:lstStyle/>
        <a:p>
          <a:endParaRPr lang="zh-CN" altLang="en-US"/>
        </a:p>
      </dgm:t>
    </dgm:pt>
    <dgm:pt modelId="{D8D43049-4782-442B-8C2D-28146CDB6732}" type="sibTrans" cxnId="{70B6B0D1-942D-447B-BA2E-937FA892256A}">
      <dgm:prSet/>
      <dgm:spPr/>
      <dgm:t>
        <a:bodyPr/>
        <a:lstStyle/>
        <a:p>
          <a:endParaRPr lang="zh-CN" altLang="en-US"/>
        </a:p>
      </dgm:t>
    </dgm:pt>
    <dgm:pt modelId="{1137C0BF-CD0B-4345-90FF-B92BF0C03624}">
      <dgm:prSet phldrT="[文本]"/>
      <dgm:spPr/>
      <dgm:t>
        <a:bodyPr/>
        <a:lstStyle/>
        <a:p>
          <a:r>
            <a:rPr lang="zh-CN" dirty="0"/>
            <a:t>主要从事职业有学生、有闲暇的上班族</a:t>
          </a:r>
          <a:endParaRPr lang="zh-CN" altLang="en-US" dirty="0"/>
        </a:p>
      </dgm:t>
    </dgm:pt>
    <dgm:pt modelId="{A94DF88B-89A8-46EE-891A-5D3993002249}" type="parTrans" cxnId="{1E7151A7-2BCC-4407-865A-7DDDA9AF9178}">
      <dgm:prSet/>
      <dgm:spPr/>
      <dgm:t>
        <a:bodyPr/>
        <a:lstStyle/>
        <a:p>
          <a:endParaRPr lang="zh-CN" altLang="en-US"/>
        </a:p>
      </dgm:t>
    </dgm:pt>
    <dgm:pt modelId="{1E579A17-D41D-4F05-8258-0728B462C42F}" type="sibTrans" cxnId="{1E7151A7-2BCC-4407-865A-7DDDA9AF9178}">
      <dgm:prSet/>
      <dgm:spPr/>
      <dgm:t>
        <a:bodyPr/>
        <a:lstStyle/>
        <a:p>
          <a:endParaRPr lang="zh-CN" altLang="en-US"/>
        </a:p>
      </dgm:t>
    </dgm:pt>
    <dgm:pt modelId="{DD9EC3DC-1CFA-4C4A-A952-0C6DA0F234CB}">
      <dgm:prSet phldrT="[文本]"/>
      <dgm:spPr/>
      <dgm:t>
        <a:bodyPr/>
        <a:lstStyle/>
        <a:p>
          <a:r>
            <a:rPr lang="zh-CN" altLang="en-US" b="1" i="0" dirty="0">
              <a:solidFill>
                <a:schemeClr val="bg1"/>
              </a:solidFill>
            </a:rPr>
            <a:t>目标市场</a:t>
          </a:r>
        </a:p>
      </dgm:t>
    </dgm:pt>
    <dgm:pt modelId="{004A8DCC-D4C8-4633-8CE6-8044CBB8087E}" type="parTrans" cxnId="{8F5E9BB8-FA0C-4775-9C87-C5462F54D991}">
      <dgm:prSet/>
      <dgm:spPr/>
      <dgm:t>
        <a:bodyPr/>
        <a:lstStyle/>
        <a:p>
          <a:endParaRPr lang="zh-CN" altLang="en-US"/>
        </a:p>
      </dgm:t>
    </dgm:pt>
    <dgm:pt modelId="{0F1B277A-988E-492E-AC72-05A86295ED96}" type="sibTrans" cxnId="{8F5E9BB8-FA0C-4775-9C87-C5462F54D991}">
      <dgm:prSet/>
      <dgm:spPr/>
      <dgm:t>
        <a:bodyPr/>
        <a:lstStyle/>
        <a:p>
          <a:endParaRPr lang="zh-CN" altLang="en-US"/>
        </a:p>
      </dgm:t>
    </dgm:pt>
    <dgm:pt modelId="{2EA39A9B-00E4-4631-BE62-AB6271809982}">
      <dgm:prSet phldrT="[文本]"/>
      <dgm:spPr/>
      <dgm:t>
        <a:bodyPr/>
        <a:lstStyle/>
        <a:p>
          <a:r>
            <a:rPr lang="zh-CN" dirty="0"/>
            <a:t>喜欢沉浸式体验市井气息、以打卡拍照为兴趣、情感需求旺盛等</a:t>
          </a:r>
          <a:endParaRPr lang="zh-CN" altLang="en-US" dirty="0"/>
        </a:p>
      </dgm:t>
    </dgm:pt>
    <dgm:pt modelId="{98B389BA-0E34-4108-A9F8-932080CE2532}" type="parTrans" cxnId="{693BE3C5-C5EB-4D0E-BCFB-2987ABFED370}">
      <dgm:prSet/>
      <dgm:spPr/>
      <dgm:t>
        <a:bodyPr/>
        <a:lstStyle/>
        <a:p>
          <a:endParaRPr lang="zh-CN" altLang="en-US"/>
        </a:p>
      </dgm:t>
    </dgm:pt>
    <dgm:pt modelId="{B17E186E-DB31-4C7B-B15A-BA6465ECBADD}" type="sibTrans" cxnId="{693BE3C5-C5EB-4D0E-BCFB-2987ABFED370}">
      <dgm:prSet/>
      <dgm:spPr/>
      <dgm:t>
        <a:bodyPr/>
        <a:lstStyle/>
        <a:p>
          <a:endParaRPr lang="zh-CN" altLang="en-US"/>
        </a:p>
      </dgm:t>
    </dgm:pt>
    <dgm:pt modelId="{09793167-4760-4F61-9840-A881CE2758D2}">
      <dgm:prSet phldrT="[文本]"/>
      <dgm:spPr/>
      <dgm:t>
        <a:bodyPr/>
        <a:lstStyle/>
        <a:p>
          <a:r>
            <a:rPr lang="zh-CN" b="0" i="0" dirty="0"/>
            <a:t>可为小吃、歌舞表演、沉浸式服务等付费</a:t>
          </a:r>
          <a:endParaRPr lang="zh-CN" altLang="en-US" b="0" i="0" dirty="0"/>
        </a:p>
      </dgm:t>
    </dgm:pt>
    <dgm:pt modelId="{5EEC8D47-9DD4-4BB6-B910-A9655D06D556}" type="parTrans" cxnId="{8910EDD1-18F2-47C4-99B0-35973C1E38F7}">
      <dgm:prSet/>
      <dgm:spPr/>
      <dgm:t>
        <a:bodyPr/>
        <a:lstStyle/>
        <a:p>
          <a:endParaRPr lang="zh-CN" altLang="en-US"/>
        </a:p>
      </dgm:t>
    </dgm:pt>
    <dgm:pt modelId="{772B0EF5-0672-4489-A67E-5DA94F8658F5}" type="sibTrans" cxnId="{8910EDD1-18F2-47C4-99B0-35973C1E38F7}">
      <dgm:prSet/>
      <dgm:spPr/>
      <dgm:t>
        <a:bodyPr/>
        <a:lstStyle/>
        <a:p>
          <a:endParaRPr lang="zh-CN" altLang="en-US"/>
        </a:p>
      </dgm:t>
    </dgm:pt>
    <dgm:pt modelId="{982B6A01-3D7E-498B-AC6A-2F5A35918477}">
      <dgm:prSet phldrT="[文本]"/>
      <dgm:spPr/>
      <dgm:t>
        <a:bodyPr/>
        <a:lstStyle/>
        <a:p>
          <a:endParaRPr lang="zh-CN" altLang="en-US" dirty="0"/>
        </a:p>
      </dgm:t>
    </dgm:pt>
    <dgm:pt modelId="{2FD990CE-6FD9-423B-BEAE-0050312C9B2F}" type="parTrans" cxnId="{DB56364A-A900-4AF4-B5FB-BDDF454991E9}">
      <dgm:prSet/>
      <dgm:spPr/>
      <dgm:t>
        <a:bodyPr/>
        <a:lstStyle/>
        <a:p>
          <a:endParaRPr lang="zh-CN" altLang="en-US"/>
        </a:p>
      </dgm:t>
    </dgm:pt>
    <dgm:pt modelId="{8D3FD40A-07D2-4F01-884B-EC7B282FCB7D}" type="sibTrans" cxnId="{DB56364A-A900-4AF4-B5FB-BDDF454991E9}">
      <dgm:prSet/>
      <dgm:spPr/>
      <dgm:t>
        <a:bodyPr/>
        <a:lstStyle/>
        <a:p>
          <a:endParaRPr lang="zh-CN" altLang="en-US"/>
        </a:p>
      </dgm:t>
    </dgm:pt>
    <dgm:pt modelId="{0D0372FE-AC18-4CEF-98BB-511212CBB91F}">
      <dgm:prSet phldrT="[文本]"/>
      <dgm:spPr/>
      <dgm:t>
        <a:bodyPr/>
        <a:lstStyle/>
        <a:p>
          <a:r>
            <a:rPr lang="zh-CN" b="0" i="0" dirty="0"/>
            <a:t>年轻人喜欢的国风街区</a:t>
          </a:r>
          <a:endParaRPr lang="zh-CN" altLang="en-US" b="0" i="0" dirty="0"/>
        </a:p>
      </dgm:t>
    </dgm:pt>
    <dgm:pt modelId="{713CFDC9-8AFA-4146-BCC6-F5F6C7247958}" type="parTrans" cxnId="{C3BE3375-BDC4-4D38-86F6-215048D43019}">
      <dgm:prSet/>
      <dgm:spPr/>
      <dgm:t>
        <a:bodyPr/>
        <a:lstStyle/>
        <a:p>
          <a:endParaRPr lang="zh-CN" altLang="en-US"/>
        </a:p>
      </dgm:t>
    </dgm:pt>
    <dgm:pt modelId="{31E7C5A5-51CD-42BF-8D37-3F73A8EFB944}" type="sibTrans" cxnId="{C3BE3375-BDC4-4D38-86F6-215048D43019}">
      <dgm:prSet/>
      <dgm:spPr/>
      <dgm:t>
        <a:bodyPr/>
        <a:lstStyle/>
        <a:p>
          <a:endParaRPr lang="zh-CN" altLang="en-US"/>
        </a:p>
      </dgm:t>
    </dgm:pt>
    <dgm:pt modelId="{4FC86380-4155-4DA4-A1B1-35243A5D095B}">
      <dgm:prSet phldrT="[文本]"/>
      <dgm:spPr/>
      <dgm:t>
        <a:bodyPr/>
        <a:lstStyle/>
        <a:p>
          <a:r>
            <a:rPr lang="zh-CN" b="0" i="0" dirty="0"/>
            <a:t>唐风市井生活重现街区</a:t>
          </a:r>
          <a:endParaRPr lang="zh-CN" altLang="en-US" b="0" i="0" dirty="0"/>
        </a:p>
      </dgm:t>
    </dgm:pt>
    <dgm:pt modelId="{4F0F4B4F-47FF-46BA-92AF-5D1A6FE00F6F}" type="parTrans" cxnId="{45BEBC6E-875D-426E-BBC8-6107B08F4D33}">
      <dgm:prSet/>
      <dgm:spPr/>
      <dgm:t>
        <a:bodyPr/>
        <a:lstStyle/>
        <a:p>
          <a:endParaRPr lang="zh-CN" altLang="en-US"/>
        </a:p>
      </dgm:t>
    </dgm:pt>
    <dgm:pt modelId="{51C4E7F8-3779-4636-BD9D-043ABC3AB4E2}" type="sibTrans" cxnId="{45BEBC6E-875D-426E-BBC8-6107B08F4D33}">
      <dgm:prSet/>
      <dgm:spPr/>
      <dgm:t>
        <a:bodyPr/>
        <a:lstStyle/>
        <a:p>
          <a:endParaRPr lang="zh-CN" altLang="en-US"/>
        </a:p>
      </dgm:t>
    </dgm:pt>
    <dgm:pt modelId="{8CA11962-F958-446C-AB66-7CDC7E5FC9AE}">
      <dgm:prSet phldrT="[文本]"/>
      <dgm:spPr/>
      <dgm:t>
        <a:bodyPr/>
        <a:lstStyle/>
        <a:p>
          <a:r>
            <a:rPr lang="en-US" dirty="0"/>
            <a:t>13-35</a:t>
          </a:r>
          <a:r>
            <a:rPr lang="zh-CN" dirty="0"/>
            <a:t>岁的年轻女性为主</a:t>
          </a:r>
          <a:endParaRPr lang="zh-CN" altLang="en-US" dirty="0"/>
        </a:p>
      </dgm:t>
    </dgm:pt>
    <dgm:pt modelId="{074404AD-6B46-4E84-A491-88818ED8B928}" type="parTrans" cxnId="{8E66C050-9AD2-4024-8E87-9E5EE2ABC0EA}">
      <dgm:prSet/>
      <dgm:spPr/>
      <dgm:t>
        <a:bodyPr/>
        <a:lstStyle/>
        <a:p>
          <a:endParaRPr lang="zh-CN" altLang="en-US"/>
        </a:p>
      </dgm:t>
    </dgm:pt>
    <dgm:pt modelId="{5FDE7CC3-1EDA-43EF-A1EB-7BE7F126EAE7}" type="sibTrans" cxnId="{8E66C050-9AD2-4024-8E87-9E5EE2ABC0EA}">
      <dgm:prSet/>
      <dgm:spPr/>
      <dgm:t>
        <a:bodyPr/>
        <a:lstStyle/>
        <a:p>
          <a:endParaRPr lang="zh-CN" altLang="en-US"/>
        </a:p>
      </dgm:t>
    </dgm:pt>
    <dgm:pt modelId="{929A8B6F-8D16-4911-B231-798061A571A9}">
      <dgm:prSet phldrT="[文本]"/>
      <dgm:spPr/>
      <dgm:t>
        <a:bodyPr/>
        <a:lstStyle/>
        <a:p>
          <a:r>
            <a:rPr lang="zh-CN" altLang="en-US" dirty="0"/>
            <a:t>网红街道</a:t>
          </a:r>
        </a:p>
      </dgm:t>
    </dgm:pt>
    <dgm:pt modelId="{3F6F7FD5-E31A-4F06-AAC9-3149CE5C6611}" type="parTrans" cxnId="{700C0A71-C2FE-4EF9-A7C8-819F0596CE2E}">
      <dgm:prSet/>
      <dgm:spPr/>
      <dgm:t>
        <a:bodyPr/>
        <a:lstStyle/>
        <a:p>
          <a:endParaRPr lang="zh-CN" altLang="en-US"/>
        </a:p>
      </dgm:t>
    </dgm:pt>
    <dgm:pt modelId="{B5867E7A-1E83-4B7D-B1C0-0E7A4BF4FA83}" type="sibTrans" cxnId="{700C0A71-C2FE-4EF9-A7C8-819F0596CE2E}">
      <dgm:prSet/>
      <dgm:spPr/>
      <dgm:t>
        <a:bodyPr/>
        <a:lstStyle/>
        <a:p>
          <a:endParaRPr lang="zh-CN" altLang="en-US"/>
        </a:p>
      </dgm:t>
    </dgm:pt>
    <dgm:pt modelId="{1CB17059-0D30-4D09-870F-4AE12358D555}">
      <dgm:prSet phldrT="[文本]"/>
      <dgm:spPr/>
      <dgm:t>
        <a:bodyPr/>
        <a:lstStyle/>
        <a:p>
          <a:r>
            <a:rPr lang="zh-CN" dirty="0"/>
            <a:t>高品质国潮</a:t>
          </a:r>
          <a:endParaRPr lang="zh-CN" altLang="en-US" dirty="0"/>
        </a:p>
      </dgm:t>
    </dgm:pt>
    <dgm:pt modelId="{8A4360BE-B8A0-4F3E-9C3B-44B3E8F7FE1D}" type="parTrans" cxnId="{0E76885B-3A2D-406D-AB78-3209A1CE09E3}">
      <dgm:prSet/>
      <dgm:spPr/>
      <dgm:t>
        <a:bodyPr/>
        <a:lstStyle/>
        <a:p>
          <a:endParaRPr lang="zh-CN" altLang="en-US"/>
        </a:p>
      </dgm:t>
    </dgm:pt>
    <dgm:pt modelId="{E364C346-7B97-4BEA-93B1-953FD12475BE}" type="sibTrans" cxnId="{0E76885B-3A2D-406D-AB78-3209A1CE09E3}">
      <dgm:prSet/>
      <dgm:spPr/>
      <dgm:t>
        <a:bodyPr/>
        <a:lstStyle/>
        <a:p>
          <a:endParaRPr lang="zh-CN" altLang="en-US"/>
        </a:p>
      </dgm:t>
    </dgm:pt>
    <dgm:pt modelId="{B75659A8-F729-45F0-A861-D7818783926C}">
      <dgm:prSet phldrT="[文本]"/>
      <dgm:spPr/>
      <dgm:t>
        <a:bodyPr/>
        <a:lstStyle/>
        <a:p>
          <a:r>
            <a:rPr lang="zh-CN" dirty="0"/>
            <a:t>弘扬唐风的传统文化街区</a:t>
          </a:r>
          <a:endParaRPr lang="zh-CN" altLang="en-US" dirty="0"/>
        </a:p>
      </dgm:t>
    </dgm:pt>
    <dgm:pt modelId="{CBDA2E55-ADF2-4761-9EC8-ACAC04C3394A}" type="parTrans" cxnId="{069A3105-4935-43EE-9B77-61EE616C8946}">
      <dgm:prSet/>
      <dgm:spPr/>
      <dgm:t>
        <a:bodyPr/>
        <a:lstStyle/>
        <a:p>
          <a:endParaRPr lang="zh-CN" altLang="en-US"/>
        </a:p>
      </dgm:t>
    </dgm:pt>
    <dgm:pt modelId="{872D1270-8B46-467E-85F8-0A628B4D12CD}" type="sibTrans" cxnId="{069A3105-4935-43EE-9B77-61EE616C8946}">
      <dgm:prSet/>
      <dgm:spPr/>
      <dgm:t>
        <a:bodyPr/>
        <a:lstStyle/>
        <a:p>
          <a:endParaRPr lang="zh-CN" altLang="en-US"/>
        </a:p>
      </dgm:t>
    </dgm:pt>
    <dgm:pt modelId="{4F9909FB-EC6B-45C1-B969-3B1DA61AB114}" type="pres">
      <dgm:prSet presAssocID="{A72F738D-9671-4977-8F6C-C10E045071B6}" presName="linearFlow" presStyleCnt="0">
        <dgm:presLayoutVars>
          <dgm:dir/>
          <dgm:animLvl val="lvl"/>
          <dgm:resizeHandles/>
        </dgm:presLayoutVars>
      </dgm:prSet>
      <dgm:spPr/>
    </dgm:pt>
    <dgm:pt modelId="{0B541090-6359-4811-87AC-E0B6235C11CE}" type="pres">
      <dgm:prSet presAssocID="{14BBABA7-A50B-4A31-A595-DB9F24E64058}" presName="compositeNode" presStyleCnt="0">
        <dgm:presLayoutVars>
          <dgm:bulletEnabled val="1"/>
        </dgm:presLayoutVars>
      </dgm:prSet>
      <dgm:spPr/>
    </dgm:pt>
    <dgm:pt modelId="{0C685BFF-364B-407B-8C01-F94EBBBC3D06}" type="pres">
      <dgm:prSet presAssocID="{14BBABA7-A50B-4A31-A595-DB9F24E64058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1C3180C1-D63E-46A9-A338-6E4F6BD65483}" type="pres">
      <dgm:prSet presAssocID="{14BBABA7-A50B-4A31-A595-DB9F24E64058}" presName="childNode" presStyleLbl="node1" presStyleIdx="0" presStyleCnt="3">
        <dgm:presLayoutVars>
          <dgm:bulletEnabled val="1"/>
        </dgm:presLayoutVars>
      </dgm:prSet>
      <dgm:spPr/>
    </dgm:pt>
    <dgm:pt modelId="{1A51CC01-386A-40E0-96CF-275FF8BCF4A0}" type="pres">
      <dgm:prSet presAssocID="{14BBABA7-A50B-4A31-A595-DB9F24E64058}" presName="parentNode" presStyleLbl="revTx" presStyleIdx="0" presStyleCnt="3" custAng="5400000">
        <dgm:presLayoutVars>
          <dgm:chMax val="0"/>
          <dgm:bulletEnabled val="1"/>
        </dgm:presLayoutVars>
      </dgm:prSet>
      <dgm:spPr/>
    </dgm:pt>
    <dgm:pt modelId="{6A819D1E-2B24-4262-9C0F-9ED6BA08E93E}" type="pres">
      <dgm:prSet presAssocID="{44370758-3175-4B84-837A-FC17C657420D}" presName="sibTrans" presStyleCnt="0"/>
      <dgm:spPr/>
    </dgm:pt>
    <dgm:pt modelId="{82860D7D-E17A-435D-A12C-12A251CA41AB}" type="pres">
      <dgm:prSet presAssocID="{DD9EC3DC-1CFA-4C4A-A952-0C6DA0F234CB}" presName="compositeNode" presStyleCnt="0">
        <dgm:presLayoutVars>
          <dgm:bulletEnabled val="1"/>
        </dgm:presLayoutVars>
      </dgm:prSet>
      <dgm:spPr/>
    </dgm:pt>
    <dgm:pt modelId="{DD806857-04AB-4198-81A5-6CD5BD181F91}" type="pres">
      <dgm:prSet presAssocID="{DD9EC3DC-1CFA-4C4A-A952-0C6DA0F234CB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A8EC635-C548-4638-A263-5AA3B39B0857}" type="pres">
      <dgm:prSet presAssocID="{DD9EC3DC-1CFA-4C4A-A952-0C6DA0F234CB}" presName="childNode" presStyleLbl="node1" presStyleIdx="1" presStyleCnt="3">
        <dgm:presLayoutVars>
          <dgm:bulletEnabled val="1"/>
        </dgm:presLayoutVars>
      </dgm:prSet>
      <dgm:spPr/>
    </dgm:pt>
    <dgm:pt modelId="{79C257DD-2BE2-4177-98F2-1C447CD7090D}" type="pres">
      <dgm:prSet presAssocID="{DD9EC3DC-1CFA-4C4A-A952-0C6DA0F234CB}" presName="parentNode" presStyleLbl="revTx" presStyleIdx="1" presStyleCnt="3" custAng="5400000" custScaleY="53247" custLinFactX="106360" custLinFactNeighborX="200000" custLinFactNeighborY="-56406">
        <dgm:presLayoutVars>
          <dgm:chMax val="0"/>
          <dgm:bulletEnabled val="1"/>
        </dgm:presLayoutVars>
      </dgm:prSet>
      <dgm:spPr/>
    </dgm:pt>
    <dgm:pt modelId="{6386BD52-FA63-4F4B-98E4-3A9A4B659003}" type="pres">
      <dgm:prSet presAssocID="{0F1B277A-988E-492E-AC72-05A86295ED96}" presName="sibTrans" presStyleCnt="0"/>
      <dgm:spPr/>
    </dgm:pt>
    <dgm:pt modelId="{A7891178-84BE-4B7E-B4F8-CE3433E0FD10}" type="pres">
      <dgm:prSet presAssocID="{982B6A01-3D7E-498B-AC6A-2F5A35918477}" presName="compositeNode" presStyleCnt="0">
        <dgm:presLayoutVars>
          <dgm:bulletEnabled val="1"/>
        </dgm:presLayoutVars>
      </dgm:prSet>
      <dgm:spPr/>
    </dgm:pt>
    <dgm:pt modelId="{D6B80B55-0509-4756-94F7-F3A215119142}" type="pres">
      <dgm:prSet presAssocID="{982B6A01-3D7E-498B-AC6A-2F5A35918477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AF0B93CC-45A0-4ECE-85FC-0AEBDAC56CEF}" type="pres">
      <dgm:prSet presAssocID="{982B6A01-3D7E-498B-AC6A-2F5A35918477}" presName="childNode" presStyleLbl="node1" presStyleIdx="2" presStyleCnt="3">
        <dgm:presLayoutVars>
          <dgm:bulletEnabled val="1"/>
        </dgm:presLayoutVars>
      </dgm:prSet>
      <dgm:spPr/>
    </dgm:pt>
    <dgm:pt modelId="{6FFCA582-7C59-473F-8E5A-FB36BA17B18F}" type="pres">
      <dgm:prSet presAssocID="{982B6A01-3D7E-498B-AC6A-2F5A35918477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069A3105-4935-43EE-9B77-61EE616C8946}" srcId="{982B6A01-3D7E-498B-AC6A-2F5A35918477}" destId="{B75659A8-F729-45F0-A861-D7818783926C}" srcOrd="4" destOrd="0" parTransId="{CBDA2E55-ADF2-4761-9EC8-ACAC04C3394A}" sibTransId="{872D1270-8B46-467E-85F8-0A628B4D12CD}"/>
    <dgm:cxn modelId="{63AE6E05-6529-4B48-AD0C-3CEF7FE4C4B7}" type="presOf" srcId="{929A8B6F-8D16-4911-B231-798061A571A9}" destId="{AF0B93CC-45A0-4ECE-85FC-0AEBDAC56CEF}" srcOrd="0" destOrd="2" presId="urn:microsoft.com/office/officeart/2005/8/layout/hList2#1"/>
    <dgm:cxn modelId="{A568A823-8CDC-42F7-8CE2-697118D1CEB0}" type="presOf" srcId="{0D0372FE-AC18-4CEF-98BB-511212CBB91F}" destId="{AF0B93CC-45A0-4ECE-85FC-0AEBDAC56CEF}" srcOrd="0" destOrd="0" presId="urn:microsoft.com/office/officeart/2005/8/layout/hList2#1"/>
    <dgm:cxn modelId="{2CD43E25-0D56-4A28-83BD-52DA0FAB907F}" srcId="{A72F738D-9671-4977-8F6C-C10E045071B6}" destId="{14BBABA7-A50B-4A31-A595-DB9F24E64058}" srcOrd="0" destOrd="0" parTransId="{07A97A87-B9C8-4B0A-9168-3506596A1160}" sibTransId="{44370758-3175-4B84-837A-FC17C657420D}"/>
    <dgm:cxn modelId="{07796E34-1FC2-4687-98FA-F79834F8CCDE}" type="presOf" srcId="{2EA39A9B-00E4-4631-BE62-AB6271809982}" destId="{9A8EC635-C548-4638-A263-5AA3B39B0857}" srcOrd="0" destOrd="0" presId="urn:microsoft.com/office/officeart/2005/8/layout/hList2#1"/>
    <dgm:cxn modelId="{0E76885B-3A2D-406D-AB78-3209A1CE09E3}" srcId="{982B6A01-3D7E-498B-AC6A-2F5A35918477}" destId="{1CB17059-0D30-4D09-870F-4AE12358D555}" srcOrd="3" destOrd="0" parTransId="{8A4360BE-B8A0-4F3E-9C3B-44B3E8F7FE1D}" sibTransId="{E364C346-7B97-4BEA-93B1-953FD12475BE}"/>
    <dgm:cxn modelId="{DB56364A-A900-4AF4-B5FB-BDDF454991E9}" srcId="{A72F738D-9671-4977-8F6C-C10E045071B6}" destId="{982B6A01-3D7E-498B-AC6A-2F5A35918477}" srcOrd="2" destOrd="0" parTransId="{2FD990CE-6FD9-423B-BEAE-0050312C9B2F}" sibTransId="{8D3FD40A-07D2-4F01-884B-EC7B282FCB7D}"/>
    <dgm:cxn modelId="{45BEBC6E-875D-426E-BBC8-6107B08F4D33}" srcId="{982B6A01-3D7E-498B-AC6A-2F5A35918477}" destId="{4FC86380-4155-4DA4-A1B1-35243A5D095B}" srcOrd="1" destOrd="0" parTransId="{4F0F4B4F-47FF-46BA-92AF-5D1A6FE00F6F}" sibTransId="{51C4E7F8-3779-4636-BD9D-043ABC3AB4E2}"/>
    <dgm:cxn modelId="{8E66C050-9AD2-4024-8E87-9E5EE2ABC0EA}" srcId="{14BBABA7-A50B-4A31-A595-DB9F24E64058}" destId="{8CA11962-F958-446C-AB66-7CDC7E5FC9AE}" srcOrd="1" destOrd="0" parTransId="{074404AD-6B46-4E84-A491-88818ED8B928}" sibTransId="{5FDE7CC3-1EDA-43EF-A1EB-7BE7F126EAE7}"/>
    <dgm:cxn modelId="{700C0A71-C2FE-4EF9-A7C8-819F0596CE2E}" srcId="{982B6A01-3D7E-498B-AC6A-2F5A35918477}" destId="{929A8B6F-8D16-4911-B231-798061A571A9}" srcOrd="2" destOrd="0" parTransId="{3F6F7FD5-E31A-4F06-AAC9-3149CE5C6611}" sibTransId="{B5867E7A-1E83-4B7D-B1C0-0E7A4BF4FA83}"/>
    <dgm:cxn modelId="{C3BE3375-BDC4-4D38-86F6-215048D43019}" srcId="{982B6A01-3D7E-498B-AC6A-2F5A35918477}" destId="{0D0372FE-AC18-4CEF-98BB-511212CBB91F}" srcOrd="0" destOrd="0" parTransId="{713CFDC9-8AFA-4146-BCC6-F5F6C7247958}" sibTransId="{31E7C5A5-51CD-42BF-8D37-3F73A8EFB944}"/>
    <dgm:cxn modelId="{458BB081-43C3-4074-B77A-0FDF29B92BB8}" type="presOf" srcId="{DD9EC3DC-1CFA-4C4A-A952-0C6DA0F234CB}" destId="{79C257DD-2BE2-4177-98F2-1C447CD7090D}" srcOrd="0" destOrd="0" presId="urn:microsoft.com/office/officeart/2005/8/layout/hList2#1"/>
    <dgm:cxn modelId="{AFDF5D9D-EF60-4FBB-9989-3898C06F6809}" type="presOf" srcId="{4FC86380-4155-4DA4-A1B1-35243A5D095B}" destId="{AF0B93CC-45A0-4ECE-85FC-0AEBDAC56CEF}" srcOrd="0" destOrd="1" presId="urn:microsoft.com/office/officeart/2005/8/layout/hList2#1"/>
    <dgm:cxn modelId="{58F259A1-937A-435A-82CF-E935549270C7}" type="presOf" srcId="{1CB17059-0D30-4D09-870F-4AE12358D555}" destId="{AF0B93CC-45A0-4ECE-85FC-0AEBDAC56CEF}" srcOrd="0" destOrd="3" presId="urn:microsoft.com/office/officeart/2005/8/layout/hList2#1"/>
    <dgm:cxn modelId="{1E7151A7-2BCC-4407-865A-7DDDA9AF9178}" srcId="{14BBABA7-A50B-4A31-A595-DB9F24E64058}" destId="{1137C0BF-CD0B-4345-90FF-B92BF0C03624}" srcOrd="2" destOrd="0" parTransId="{A94DF88B-89A8-46EE-891A-5D3993002249}" sibTransId="{1E579A17-D41D-4F05-8258-0728B462C42F}"/>
    <dgm:cxn modelId="{4EC5BBA7-1606-425E-A996-653A30D8C34E}" type="presOf" srcId="{1137C0BF-CD0B-4345-90FF-B92BF0C03624}" destId="{1C3180C1-D63E-46A9-A338-6E4F6BD65483}" srcOrd="0" destOrd="2" presId="urn:microsoft.com/office/officeart/2005/8/layout/hList2#1"/>
    <dgm:cxn modelId="{90861EA8-CF8E-45D6-A843-9D935E5AB4AB}" type="presOf" srcId="{09793167-4760-4F61-9840-A881CE2758D2}" destId="{9A8EC635-C548-4638-A263-5AA3B39B0857}" srcOrd="0" destOrd="1" presId="urn:microsoft.com/office/officeart/2005/8/layout/hList2#1"/>
    <dgm:cxn modelId="{8F5E9BB8-FA0C-4775-9C87-C5462F54D991}" srcId="{A72F738D-9671-4977-8F6C-C10E045071B6}" destId="{DD9EC3DC-1CFA-4C4A-A952-0C6DA0F234CB}" srcOrd="1" destOrd="0" parTransId="{004A8DCC-D4C8-4633-8CE6-8044CBB8087E}" sibTransId="{0F1B277A-988E-492E-AC72-05A86295ED96}"/>
    <dgm:cxn modelId="{19502DC1-465C-4F6A-B000-4E2AA3B7F78B}" type="presOf" srcId="{982B6A01-3D7E-498B-AC6A-2F5A35918477}" destId="{6FFCA582-7C59-473F-8E5A-FB36BA17B18F}" srcOrd="0" destOrd="0" presId="urn:microsoft.com/office/officeart/2005/8/layout/hList2#1"/>
    <dgm:cxn modelId="{6CEE70C1-3FBE-46AA-A582-AA0B7C72E368}" type="presOf" srcId="{14BBABA7-A50B-4A31-A595-DB9F24E64058}" destId="{1A51CC01-386A-40E0-96CF-275FF8BCF4A0}" srcOrd="0" destOrd="0" presId="urn:microsoft.com/office/officeart/2005/8/layout/hList2#1"/>
    <dgm:cxn modelId="{693BE3C5-C5EB-4D0E-BCFB-2987ABFED370}" srcId="{DD9EC3DC-1CFA-4C4A-A952-0C6DA0F234CB}" destId="{2EA39A9B-00E4-4631-BE62-AB6271809982}" srcOrd="0" destOrd="0" parTransId="{98B389BA-0E34-4108-A9F8-932080CE2532}" sibTransId="{B17E186E-DB31-4C7B-B15A-BA6465ECBADD}"/>
    <dgm:cxn modelId="{3F74D6C9-E590-4348-B0E2-E8E401CF99C1}" type="presOf" srcId="{055F1488-DEA1-4C41-BE58-68069F7953D6}" destId="{1C3180C1-D63E-46A9-A338-6E4F6BD65483}" srcOrd="0" destOrd="0" presId="urn:microsoft.com/office/officeart/2005/8/layout/hList2#1"/>
    <dgm:cxn modelId="{351DF6CF-7AD8-4AF2-8A70-0463D9FF8512}" type="presOf" srcId="{A72F738D-9671-4977-8F6C-C10E045071B6}" destId="{4F9909FB-EC6B-45C1-B969-3B1DA61AB114}" srcOrd="0" destOrd="0" presId="urn:microsoft.com/office/officeart/2005/8/layout/hList2#1"/>
    <dgm:cxn modelId="{70B6B0D1-942D-447B-BA2E-937FA892256A}" srcId="{14BBABA7-A50B-4A31-A595-DB9F24E64058}" destId="{055F1488-DEA1-4C41-BE58-68069F7953D6}" srcOrd="0" destOrd="0" parTransId="{0CD850EE-3378-4035-BC9C-C2448ED05A54}" sibTransId="{D8D43049-4782-442B-8C2D-28146CDB6732}"/>
    <dgm:cxn modelId="{8910EDD1-18F2-47C4-99B0-35973C1E38F7}" srcId="{DD9EC3DC-1CFA-4C4A-A952-0C6DA0F234CB}" destId="{09793167-4760-4F61-9840-A881CE2758D2}" srcOrd="1" destOrd="0" parTransId="{5EEC8D47-9DD4-4BB6-B910-A9655D06D556}" sibTransId="{772B0EF5-0672-4489-A67E-5DA94F8658F5}"/>
    <dgm:cxn modelId="{FC3DBAFC-A973-4953-B26A-9D08EF17EE53}" type="presOf" srcId="{8CA11962-F958-446C-AB66-7CDC7E5FC9AE}" destId="{1C3180C1-D63E-46A9-A338-6E4F6BD65483}" srcOrd="0" destOrd="1" presId="urn:microsoft.com/office/officeart/2005/8/layout/hList2#1"/>
    <dgm:cxn modelId="{CEFEBBFE-C71F-4176-92C9-BC45C8CF31B0}" type="presOf" srcId="{B75659A8-F729-45F0-A861-D7818783926C}" destId="{AF0B93CC-45A0-4ECE-85FC-0AEBDAC56CEF}" srcOrd="0" destOrd="4" presId="urn:microsoft.com/office/officeart/2005/8/layout/hList2#1"/>
    <dgm:cxn modelId="{CF034750-F397-473F-AE6D-0149D144B942}" type="presParOf" srcId="{4F9909FB-EC6B-45C1-B969-3B1DA61AB114}" destId="{0B541090-6359-4811-87AC-E0B6235C11CE}" srcOrd="0" destOrd="0" presId="urn:microsoft.com/office/officeart/2005/8/layout/hList2#1"/>
    <dgm:cxn modelId="{D7C84BCA-4ED9-4EF1-B66D-B4F2519C69CB}" type="presParOf" srcId="{0B541090-6359-4811-87AC-E0B6235C11CE}" destId="{0C685BFF-364B-407B-8C01-F94EBBBC3D06}" srcOrd="0" destOrd="0" presId="urn:microsoft.com/office/officeart/2005/8/layout/hList2#1"/>
    <dgm:cxn modelId="{288184B9-2D69-49B2-8AB6-A40C13458AE6}" type="presParOf" srcId="{0B541090-6359-4811-87AC-E0B6235C11CE}" destId="{1C3180C1-D63E-46A9-A338-6E4F6BD65483}" srcOrd="1" destOrd="0" presId="urn:microsoft.com/office/officeart/2005/8/layout/hList2#1"/>
    <dgm:cxn modelId="{1E3E74B9-BFA4-4295-B15B-571E42BC4857}" type="presParOf" srcId="{0B541090-6359-4811-87AC-E0B6235C11CE}" destId="{1A51CC01-386A-40E0-96CF-275FF8BCF4A0}" srcOrd="2" destOrd="0" presId="urn:microsoft.com/office/officeart/2005/8/layout/hList2#1"/>
    <dgm:cxn modelId="{5199A24A-8364-4485-BE15-BC882093A1E1}" type="presParOf" srcId="{4F9909FB-EC6B-45C1-B969-3B1DA61AB114}" destId="{6A819D1E-2B24-4262-9C0F-9ED6BA08E93E}" srcOrd="1" destOrd="0" presId="urn:microsoft.com/office/officeart/2005/8/layout/hList2#1"/>
    <dgm:cxn modelId="{2767120D-AF2E-45BC-9F81-E579BFDD78A2}" type="presParOf" srcId="{4F9909FB-EC6B-45C1-B969-3B1DA61AB114}" destId="{82860D7D-E17A-435D-A12C-12A251CA41AB}" srcOrd="2" destOrd="0" presId="urn:microsoft.com/office/officeart/2005/8/layout/hList2#1"/>
    <dgm:cxn modelId="{8A93034C-4A79-4558-8739-61674A46CB99}" type="presParOf" srcId="{82860D7D-E17A-435D-A12C-12A251CA41AB}" destId="{DD806857-04AB-4198-81A5-6CD5BD181F91}" srcOrd="0" destOrd="0" presId="urn:microsoft.com/office/officeart/2005/8/layout/hList2#1"/>
    <dgm:cxn modelId="{985227E3-0F78-4352-9C3B-724E7ADF7B8A}" type="presParOf" srcId="{82860D7D-E17A-435D-A12C-12A251CA41AB}" destId="{9A8EC635-C548-4638-A263-5AA3B39B0857}" srcOrd="1" destOrd="0" presId="urn:microsoft.com/office/officeart/2005/8/layout/hList2#1"/>
    <dgm:cxn modelId="{7DF98F77-DC7D-483C-806A-598599B53089}" type="presParOf" srcId="{82860D7D-E17A-435D-A12C-12A251CA41AB}" destId="{79C257DD-2BE2-4177-98F2-1C447CD7090D}" srcOrd="2" destOrd="0" presId="urn:microsoft.com/office/officeart/2005/8/layout/hList2#1"/>
    <dgm:cxn modelId="{A6A386E4-71AB-4AEF-BBA9-8A94D255F00F}" type="presParOf" srcId="{4F9909FB-EC6B-45C1-B969-3B1DA61AB114}" destId="{6386BD52-FA63-4F4B-98E4-3A9A4B659003}" srcOrd="3" destOrd="0" presId="urn:microsoft.com/office/officeart/2005/8/layout/hList2#1"/>
    <dgm:cxn modelId="{DE316BF2-B73D-4520-8177-2E9F191C3A00}" type="presParOf" srcId="{4F9909FB-EC6B-45C1-B969-3B1DA61AB114}" destId="{A7891178-84BE-4B7E-B4F8-CE3433E0FD10}" srcOrd="4" destOrd="0" presId="urn:microsoft.com/office/officeart/2005/8/layout/hList2#1"/>
    <dgm:cxn modelId="{2457918E-E871-4F3E-856A-7C4B92C5C990}" type="presParOf" srcId="{A7891178-84BE-4B7E-B4F8-CE3433E0FD10}" destId="{D6B80B55-0509-4756-94F7-F3A215119142}" srcOrd="0" destOrd="0" presId="urn:microsoft.com/office/officeart/2005/8/layout/hList2#1"/>
    <dgm:cxn modelId="{9DAA1337-6AAA-4603-8BFC-8E4B51DC88DC}" type="presParOf" srcId="{A7891178-84BE-4B7E-B4F8-CE3433E0FD10}" destId="{AF0B93CC-45A0-4ECE-85FC-0AEBDAC56CEF}" srcOrd="1" destOrd="0" presId="urn:microsoft.com/office/officeart/2005/8/layout/hList2#1"/>
    <dgm:cxn modelId="{6A78579F-C35F-48FD-B318-D4F42B2F84A0}" type="presParOf" srcId="{A7891178-84BE-4B7E-B4F8-CE3433E0FD10}" destId="{6FFCA582-7C59-473F-8E5A-FB36BA17B18F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26EDC-EEA7-4416-8C9F-4690B23FCB2C}">
      <dsp:nvSpPr>
        <dsp:cNvPr id="0" name=""/>
        <dsp:cNvSpPr/>
      </dsp:nvSpPr>
      <dsp:spPr bwMode="white">
        <a:xfrm>
          <a:off x="4704927" y="36991"/>
          <a:ext cx="1342780" cy="134278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核心价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值模糊</a:t>
          </a:r>
        </a:p>
      </dsp:txBody>
      <dsp:txXfrm>
        <a:off x="4704927" y="36991"/>
        <a:ext cx="1342780" cy="1342780"/>
      </dsp:txXfrm>
    </dsp:sp>
    <dsp:sp modelId="{C30580E7-024F-42AD-BC30-69746099D57C}">
      <dsp:nvSpPr>
        <dsp:cNvPr id="0" name=""/>
        <dsp:cNvSpPr/>
      </dsp:nvSpPr>
      <dsp:spPr bwMode="white">
        <a:xfrm>
          <a:off x="1585762" y="36393"/>
          <a:ext cx="4956476" cy="4956476"/>
        </a:xfrm>
        <a:prstGeom prst="circularArrow">
          <a:avLst>
            <a:gd name="adj1" fmla="val 5000"/>
            <a:gd name="adj2" fmla="val 360000"/>
            <a:gd name="adj3" fmla="val -331458"/>
            <a:gd name="adj4" fmla="val 19766951"/>
            <a:gd name="adj5" fmla="val 55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2">
            <a:shade val="8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</dsp:sp>
    <dsp:sp modelId="{99B147ED-D663-4A1A-B3FB-DFDD07D8D538}">
      <dsp:nvSpPr>
        <dsp:cNvPr id="0" name=""/>
        <dsp:cNvSpPr/>
      </dsp:nvSpPr>
      <dsp:spPr bwMode="white">
        <a:xfrm>
          <a:off x="5515983" y="2533166"/>
          <a:ext cx="1342780" cy="134278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元素笼统</a:t>
          </a:r>
        </a:p>
      </dsp:txBody>
      <dsp:txXfrm>
        <a:off x="5515983" y="2533166"/>
        <a:ext cx="1342780" cy="1342780"/>
      </dsp:txXfrm>
    </dsp:sp>
    <dsp:sp modelId="{76021FF0-09B6-461B-A77E-EFC7EABEA162}">
      <dsp:nvSpPr>
        <dsp:cNvPr id="0" name=""/>
        <dsp:cNvSpPr/>
      </dsp:nvSpPr>
      <dsp:spPr bwMode="white">
        <a:xfrm>
          <a:off x="1585762" y="36393"/>
          <a:ext cx="4956476" cy="4956476"/>
        </a:xfrm>
        <a:prstGeom prst="circularArrow">
          <a:avLst>
            <a:gd name="adj1" fmla="val 5000"/>
            <a:gd name="adj2" fmla="val 360000"/>
            <a:gd name="adj3" fmla="val 3989967"/>
            <a:gd name="adj4" fmla="val 2254206"/>
            <a:gd name="adj5" fmla="val 5500"/>
          </a:avLst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2">
            <a:shade val="80000"/>
            <a:hueOff val="-120000"/>
            <a:satOff val="2647"/>
            <a:lumOff val="686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</dsp:sp>
    <dsp:sp modelId="{475C769F-BD34-47F8-A74F-9DDE7D5DBF1D}">
      <dsp:nvSpPr>
        <dsp:cNvPr id="0" name=""/>
        <dsp:cNvSpPr/>
      </dsp:nvSpPr>
      <dsp:spPr bwMode="white">
        <a:xfrm>
          <a:off x="3392610" y="4075887"/>
          <a:ext cx="1342780" cy="134278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商业模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式单一</a:t>
          </a:r>
        </a:p>
      </dsp:txBody>
      <dsp:txXfrm>
        <a:off x="3392610" y="4075887"/>
        <a:ext cx="1342780" cy="1342780"/>
      </dsp:txXfrm>
    </dsp:sp>
    <dsp:sp modelId="{4D8CB709-090B-4EBF-8AF5-65C2DEF10FF5}">
      <dsp:nvSpPr>
        <dsp:cNvPr id="0" name=""/>
        <dsp:cNvSpPr/>
      </dsp:nvSpPr>
      <dsp:spPr bwMode="white">
        <a:xfrm>
          <a:off x="1585762" y="36393"/>
          <a:ext cx="4956476" cy="4956476"/>
        </a:xfrm>
        <a:prstGeom prst="circularArrow">
          <a:avLst>
            <a:gd name="adj1" fmla="val 5000"/>
            <a:gd name="adj2" fmla="val 360000"/>
            <a:gd name="adj3" fmla="val 8185793"/>
            <a:gd name="adj4" fmla="val 6450032"/>
            <a:gd name="adj5" fmla="val 55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2">
            <a:shade val="80000"/>
            <a:hueOff val="-240000"/>
            <a:satOff val="5294"/>
            <a:lumOff val="1372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</dsp:sp>
    <dsp:sp modelId="{C39A066D-84AB-45CC-A3CB-3E02873C5DE6}">
      <dsp:nvSpPr>
        <dsp:cNvPr id="0" name=""/>
        <dsp:cNvSpPr/>
      </dsp:nvSpPr>
      <dsp:spPr bwMode="white">
        <a:xfrm>
          <a:off x="1269237" y="2533166"/>
          <a:ext cx="1342780" cy="134278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营销方</a:t>
          </a:r>
          <a:endParaRPr lang="en-US" altLang="zh-CN" sz="3300" b="1" kern="1200" dirty="0">
            <a:solidFill>
              <a:schemeClr val="bg1"/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式单一</a:t>
          </a:r>
        </a:p>
      </dsp:txBody>
      <dsp:txXfrm>
        <a:off x="1269237" y="2533166"/>
        <a:ext cx="1342780" cy="1342780"/>
      </dsp:txXfrm>
    </dsp:sp>
    <dsp:sp modelId="{8FB7C306-9373-4F1D-B689-06F2178D9CE2}">
      <dsp:nvSpPr>
        <dsp:cNvPr id="0" name=""/>
        <dsp:cNvSpPr/>
      </dsp:nvSpPr>
      <dsp:spPr bwMode="white">
        <a:xfrm>
          <a:off x="1585762" y="36393"/>
          <a:ext cx="4956476" cy="4956476"/>
        </a:xfrm>
        <a:prstGeom prst="circularArrow">
          <a:avLst>
            <a:gd name="adj1" fmla="val 5000"/>
            <a:gd name="adj2" fmla="val 360000"/>
            <a:gd name="adj3" fmla="val 12273048"/>
            <a:gd name="adj4" fmla="val 10771458"/>
            <a:gd name="adj5" fmla="val 5500"/>
          </a:avLst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2">
            <a:shade val="80000"/>
            <a:hueOff val="-360000"/>
            <a:satOff val="7941"/>
            <a:lumOff val="2058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</dsp:sp>
    <dsp:sp modelId="{D7BD02C5-BFC9-47F1-A544-2EFFCF694339}">
      <dsp:nvSpPr>
        <dsp:cNvPr id="0" name=""/>
        <dsp:cNvSpPr/>
      </dsp:nvSpPr>
      <dsp:spPr bwMode="white">
        <a:xfrm>
          <a:off x="2080293" y="36991"/>
          <a:ext cx="1342780" cy="134278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</a:rPr>
            <a:t>定位</a:t>
          </a:r>
          <a:endParaRPr lang="en-US" altLang="zh-CN" sz="3300" b="1" kern="1200" dirty="0">
            <a:solidFill>
              <a:schemeClr val="bg1"/>
            </a:solidFill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</a:rPr>
            <a:t>宽泛</a:t>
          </a:r>
        </a:p>
      </dsp:txBody>
      <dsp:txXfrm>
        <a:off x="2080293" y="36991"/>
        <a:ext cx="1342780" cy="1342780"/>
      </dsp:txXfrm>
    </dsp:sp>
    <dsp:sp modelId="{F9DD0C8E-B11A-4D00-B588-FEF71382E43E}">
      <dsp:nvSpPr>
        <dsp:cNvPr id="0" name=""/>
        <dsp:cNvSpPr/>
      </dsp:nvSpPr>
      <dsp:spPr bwMode="white">
        <a:xfrm>
          <a:off x="1585762" y="36393"/>
          <a:ext cx="4956476" cy="4956476"/>
        </a:xfrm>
        <a:prstGeom prst="circularArrow">
          <a:avLst>
            <a:gd name="adj1" fmla="val 5000"/>
            <a:gd name="adj2" fmla="val 360000"/>
            <a:gd name="adj3" fmla="val 16840959"/>
            <a:gd name="adj4" fmla="val 15199040"/>
            <a:gd name="adj5" fmla="val 55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2">
            <a:shade val="80000"/>
            <a:hueOff val="-480000"/>
            <a:satOff val="10588"/>
            <a:lumOff val="2745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258C7-A2E9-4B12-8886-70B8503F22B2}">
      <dsp:nvSpPr>
        <dsp:cNvPr id="0" name=""/>
        <dsp:cNvSpPr/>
      </dsp:nvSpPr>
      <dsp:spPr>
        <a:xfrm>
          <a:off x="4693558" y="3630667"/>
          <a:ext cx="3185149" cy="173189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shade val="50000"/>
              <a:hueOff val="-555991"/>
              <a:satOff val="8658"/>
              <a:lumOff val="43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互联网科技的发展</a:t>
          </a:r>
          <a:endParaRPr lang="zh-CN" altLang="en-US" sz="1800" b="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科技</a:t>
          </a:r>
          <a:r>
            <a:rPr lang="en-US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+</a:t>
          </a:r>
          <a:r>
            <a:rPr lang="zh-CN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创意的结合</a:t>
          </a:r>
          <a:endParaRPr lang="zh-CN" altLang="en-US" sz="1800" b="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87147" y="4101685"/>
        <a:ext cx="2153516" cy="1222834"/>
      </dsp:txXfrm>
    </dsp:sp>
    <dsp:sp modelId="{9225EA8E-5B22-47A4-85A2-87BD78B6F4C9}">
      <dsp:nvSpPr>
        <dsp:cNvPr id="0" name=""/>
        <dsp:cNvSpPr/>
      </dsp:nvSpPr>
      <dsp:spPr>
        <a:xfrm>
          <a:off x="204015" y="3555701"/>
          <a:ext cx="3498820" cy="188182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新一批市场热潮的兴起</a:t>
          </a:r>
          <a:endParaRPr lang="zh-CN" altLang="en-US" sz="1800" b="0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sz="18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教育水平较高，文化范围浓厚</a:t>
          </a:r>
        </a:p>
      </dsp:txBody>
      <dsp:txXfrm>
        <a:off x="245353" y="4067496"/>
        <a:ext cx="2366498" cy="1328694"/>
      </dsp:txXfrm>
    </dsp:sp>
    <dsp:sp modelId="{026C9FB0-3EB7-4D12-88A6-612B6FB65DD8}">
      <dsp:nvSpPr>
        <dsp:cNvPr id="0" name=""/>
        <dsp:cNvSpPr/>
      </dsp:nvSpPr>
      <dsp:spPr>
        <a:xfrm>
          <a:off x="4648281" y="149862"/>
          <a:ext cx="3275703" cy="138273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经济态势稳中有进，第三产业带动经济增长</a:t>
          </a:r>
        </a:p>
      </dsp:txBody>
      <dsp:txXfrm>
        <a:off x="5661366" y="180236"/>
        <a:ext cx="2232244" cy="976302"/>
      </dsp:txXfrm>
    </dsp:sp>
    <dsp:sp modelId="{7222BE62-D9B7-4B94-A680-EDD98BE7B401}">
      <dsp:nvSpPr>
        <dsp:cNvPr id="0" name=""/>
        <dsp:cNvSpPr/>
      </dsp:nvSpPr>
      <dsp:spPr>
        <a:xfrm>
          <a:off x="371831" y="162823"/>
          <a:ext cx="3163188" cy="1356810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资金、税收、土地、技术、政策等</a:t>
          </a:r>
        </a:p>
      </dsp:txBody>
      <dsp:txXfrm>
        <a:off x="401636" y="192628"/>
        <a:ext cx="2154621" cy="957997"/>
      </dsp:txXfrm>
    </dsp:sp>
    <dsp:sp modelId="{2F5ABEBF-B5BF-4844-A920-E2136A52175B}">
      <dsp:nvSpPr>
        <dsp:cNvPr id="0" name=""/>
        <dsp:cNvSpPr/>
      </dsp:nvSpPr>
      <dsp:spPr>
        <a:xfrm>
          <a:off x="2500305" y="1123316"/>
          <a:ext cx="1573494" cy="1462607"/>
        </a:xfrm>
        <a:prstGeom prst="pieWedg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政策</a:t>
          </a:r>
        </a:p>
      </dsp:txBody>
      <dsp:txXfrm>
        <a:off x="2961171" y="1551704"/>
        <a:ext cx="1112628" cy="1034219"/>
      </dsp:txXfrm>
    </dsp:sp>
    <dsp:sp modelId="{EBB08CFF-6890-4786-8D4F-B5ECA0E8AEAE}">
      <dsp:nvSpPr>
        <dsp:cNvPr id="0" name=""/>
        <dsp:cNvSpPr/>
      </dsp:nvSpPr>
      <dsp:spPr>
        <a:xfrm rot="5400000">
          <a:off x="4205227" y="1074343"/>
          <a:ext cx="1475525" cy="1573494"/>
        </a:xfrm>
        <a:prstGeom prst="pieWedge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经济</a:t>
          </a:r>
        </a:p>
      </dsp:txBody>
      <dsp:txXfrm rot="-5400000">
        <a:off x="4156243" y="1555499"/>
        <a:ext cx="1112628" cy="1043354"/>
      </dsp:txXfrm>
    </dsp:sp>
    <dsp:sp modelId="{0C2957D2-D958-47D2-AC7A-788E228C5B1E}">
      <dsp:nvSpPr>
        <dsp:cNvPr id="0" name=""/>
        <dsp:cNvSpPr/>
      </dsp:nvSpPr>
      <dsp:spPr>
        <a:xfrm rot="10800000">
          <a:off x="4153484" y="2665352"/>
          <a:ext cx="1595258" cy="1392522"/>
        </a:xfrm>
        <a:prstGeom prst="pieWedge">
          <a:avLst/>
        </a:prstGeom>
        <a:solidFill>
          <a:schemeClr val="accent2">
            <a:shade val="50000"/>
            <a:hueOff val="-591173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技术</a:t>
          </a:r>
        </a:p>
      </dsp:txBody>
      <dsp:txXfrm rot="10800000">
        <a:off x="4153484" y="2665352"/>
        <a:ext cx="1128018" cy="984662"/>
      </dsp:txXfrm>
    </dsp:sp>
    <dsp:sp modelId="{9250C380-E3BA-4459-8A0F-EC0AF9E5DDF8}">
      <dsp:nvSpPr>
        <dsp:cNvPr id="0" name=""/>
        <dsp:cNvSpPr/>
      </dsp:nvSpPr>
      <dsp:spPr>
        <a:xfrm rot="16200000">
          <a:off x="2577942" y="2579940"/>
          <a:ext cx="1405231" cy="1602171"/>
        </a:xfrm>
        <a:prstGeom prst="pieWedge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社会</a:t>
          </a:r>
        </a:p>
      </dsp:txBody>
      <dsp:txXfrm rot="5400000">
        <a:off x="2948737" y="2678410"/>
        <a:ext cx="1132906" cy="993648"/>
      </dsp:txXfrm>
    </dsp:sp>
    <dsp:sp modelId="{EFF756B2-B2FD-475C-924B-FA559D3E3C36}">
      <dsp:nvSpPr>
        <dsp:cNvPr id="0" name=""/>
        <dsp:cNvSpPr/>
      </dsp:nvSpPr>
      <dsp:spPr>
        <a:xfrm>
          <a:off x="3662176" y="2225532"/>
          <a:ext cx="803647" cy="698823"/>
        </a:xfrm>
        <a:prstGeom prst="circular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E4AB7-2D3E-4DB2-B952-BF472B7AF06F}">
      <dsp:nvSpPr>
        <dsp:cNvPr id="0" name=""/>
        <dsp:cNvSpPr/>
      </dsp:nvSpPr>
      <dsp:spPr>
        <a:xfrm rot="10800000">
          <a:off x="3662176" y="2494310"/>
          <a:ext cx="803647" cy="698823"/>
        </a:xfrm>
        <a:prstGeom prst="circular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1CC01-386A-40E0-96CF-275FF8BCF4A0}">
      <dsp:nvSpPr>
        <dsp:cNvPr id="0" name=""/>
        <dsp:cNvSpPr/>
      </dsp:nvSpPr>
      <dsp:spPr>
        <a:xfrm>
          <a:off x="-1867795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市场细分</a:t>
          </a:r>
        </a:p>
      </dsp:txBody>
      <dsp:txXfrm>
        <a:off x="-1867795" y="2772097"/>
        <a:ext cx="4226560" cy="392277"/>
      </dsp:txXfrm>
    </dsp:sp>
    <dsp:sp modelId="{1C3180C1-D63E-46A9-A338-6E4F6BD65483}">
      <dsp:nvSpPr>
        <dsp:cNvPr id="0" name=""/>
        <dsp:cNvSpPr/>
      </dsp:nvSpPr>
      <dsp:spPr>
        <a:xfrm>
          <a:off x="441623" y="854956"/>
          <a:ext cx="1953958" cy="422656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45967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一二线城市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13-35</a:t>
          </a:r>
          <a:r>
            <a:rPr lang="zh-CN" sz="2100" kern="1200" dirty="0"/>
            <a:t>岁的年轻女性为主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主要从事职业有学生、有闲暇的上班族</a:t>
          </a:r>
          <a:endParaRPr lang="zh-CN" altLang="en-US" sz="2100" kern="1200" dirty="0"/>
        </a:p>
      </dsp:txBody>
      <dsp:txXfrm>
        <a:off x="441623" y="854956"/>
        <a:ext cx="1953958" cy="4226560"/>
      </dsp:txXfrm>
    </dsp:sp>
    <dsp:sp modelId="{0C685BFF-364B-407B-8C01-F94EBBBC3D06}">
      <dsp:nvSpPr>
        <dsp:cNvPr id="0" name=""/>
        <dsp:cNvSpPr/>
      </dsp:nvSpPr>
      <dsp:spPr>
        <a:xfrm>
          <a:off x="49345" y="337150"/>
          <a:ext cx="784555" cy="784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9C257DD-2BE2-4177-98F2-1C447CD7090D}">
      <dsp:nvSpPr>
        <dsp:cNvPr id="0" name=""/>
        <dsp:cNvSpPr/>
      </dsp:nvSpPr>
      <dsp:spPr>
        <a:xfrm>
          <a:off x="3163544" y="388064"/>
          <a:ext cx="2250516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1" i="0" kern="1200" dirty="0">
              <a:solidFill>
                <a:schemeClr val="bg1"/>
              </a:solidFill>
            </a:rPr>
            <a:t>目标市场</a:t>
          </a:r>
        </a:p>
      </dsp:txBody>
      <dsp:txXfrm>
        <a:off x="3163544" y="388064"/>
        <a:ext cx="2250516" cy="392277"/>
      </dsp:txXfrm>
    </dsp:sp>
    <dsp:sp modelId="{9A8EC635-C548-4638-A263-5AA3B39B0857}">
      <dsp:nvSpPr>
        <dsp:cNvPr id="0" name=""/>
        <dsp:cNvSpPr/>
      </dsp:nvSpPr>
      <dsp:spPr>
        <a:xfrm>
          <a:off x="3283159" y="854956"/>
          <a:ext cx="1953958" cy="422656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45967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喜欢沉浸式体验市井气息、以打卡拍照为兴趣、情感需求旺盛等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b="0" i="0" kern="1200" dirty="0"/>
            <a:t>可为小吃、歌舞表演、沉浸式服务等付费</a:t>
          </a:r>
          <a:endParaRPr lang="zh-CN" altLang="en-US" sz="2100" b="0" i="0" kern="1200" dirty="0"/>
        </a:p>
      </dsp:txBody>
      <dsp:txXfrm>
        <a:off x="3283159" y="854956"/>
        <a:ext cx="1953958" cy="4226560"/>
      </dsp:txXfrm>
    </dsp:sp>
    <dsp:sp modelId="{DD806857-04AB-4198-81A5-6CD5BD181F91}">
      <dsp:nvSpPr>
        <dsp:cNvPr id="0" name=""/>
        <dsp:cNvSpPr/>
      </dsp:nvSpPr>
      <dsp:spPr>
        <a:xfrm>
          <a:off x="2890881" y="337150"/>
          <a:ext cx="784555" cy="784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FCA582-7C59-473F-8E5A-FB36BA17B18F}">
      <dsp:nvSpPr>
        <dsp:cNvPr id="0" name=""/>
        <dsp:cNvSpPr/>
      </dsp:nvSpPr>
      <dsp:spPr>
        <a:xfrm rot="16200000">
          <a:off x="3815276" y="2772097"/>
          <a:ext cx="4226560" cy="39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5967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 dirty="0"/>
        </a:p>
      </dsp:txBody>
      <dsp:txXfrm>
        <a:off x="3815276" y="2772097"/>
        <a:ext cx="4226560" cy="392277"/>
      </dsp:txXfrm>
    </dsp:sp>
    <dsp:sp modelId="{AF0B93CC-45A0-4ECE-85FC-0AEBDAC56CEF}">
      <dsp:nvSpPr>
        <dsp:cNvPr id="0" name=""/>
        <dsp:cNvSpPr/>
      </dsp:nvSpPr>
      <dsp:spPr>
        <a:xfrm>
          <a:off x="6124695" y="854956"/>
          <a:ext cx="1953958" cy="422656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45967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b="0" i="0" kern="1200" dirty="0"/>
            <a:t>年轻人喜欢的国风街区</a:t>
          </a:r>
          <a:endParaRPr lang="zh-CN" altLang="en-US" sz="2100" b="0" i="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b="0" i="0" kern="1200" dirty="0"/>
            <a:t>唐风市井生活重现街区</a:t>
          </a:r>
          <a:endParaRPr lang="zh-CN" altLang="en-US" sz="2100" b="0" i="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网红街道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高品质国潮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弘扬唐风的传统文化街区</a:t>
          </a:r>
          <a:endParaRPr lang="zh-CN" altLang="en-US" sz="2100" kern="1200" dirty="0"/>
        </a:p>
      </dsp:txBody>
      <dsp:txXfrm>
        <a:off x="6124695" y="854956"/>
        <a:ext cx="1953958" cy="4226560"/>
      </dsp:txXfrm>
    </dsp:sp>
    <dsp:sp modelId="{D6B80B55-0509-4756-94F7-F3A215119142}">
      <dsp:nvSpPr>
        <dsp:cNvPr id="0" name=""/>
        <dsp:cNvSpPr/>
      </dsp:nvSpPr>
      <dsp:spPr>
        <a:xfrm>
          <a:off x="5732418" y="337150"/>
          <a:ext cx="784555" cy="784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parTxLTRAlign" val="r"/>
                <dgm:param type="parTxRTLAlign" val="r"/>
                <dgm:param type="txAnchorVert" val="t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5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9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9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79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79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0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6153083" y="812056"/>
            <a:ext cx="3830931" cy="4416935"/>
          </a:xfrm>
          <a:custGeom>
            <a:avLst/>
            <a:gdLst>
              <a:gd name="connsiteX0" fmla="*/ 3831429 w 7662858"/>
              <a:gd name="connsiteY0" fmla="*/ 0 h 8834892"/>
              <a:gd name="connsiteX1" fmla="*/ 7662858 w 7662858"/>
              <a:gd name="connsiteY1" fmla="*/ 1915715 h 8834892"/>
              <a:gd name="connsiteX2" fmla="*/ 7662858 w 7662858"/>
              <a:gd name="connsiteY2" fmla="*/ 6919176 h 8834892"/>
              <a:gd name="connsiteX3" fmla="*/ 3831429 w 7662858"/>
              <a:gd name="connsiteY3" fmla="*/ 8834892 h 8834892"/>
              <a:gd name="connsiteX4" fmla="*/ 0 w 7662858"/>
              <a:gd name="connsiteY4" fmla="*/ 6919176 h 8834892"/>
              <a:gd name="connsiteX5" fmla="*/ 0 w 7662858"/>
              <a:gd name="connsiteY5" fmla="*/ 1915715 h 88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2858" h="8834892">
                <a:moveTo>
                  <a:pt x="3831429" y="0"/>
                </a:moveTo>
                <a:lnTo>
                  <a:pt x="7662858" y="1915715"/>
                </a:lnTo>
                <a:lnTo>
                  <a:pt x="7662858" y="6919176"/>
                </a:lnTo>
                <a:lnTo>
                  <a:pt x="3831429" y="8834892"/>
                </a:lnTo>
                <a:lnTo>
                  <a:pt x="0" y="6919176"/>
                </a:lnTo>
                <a:lnTo>
                  <a:pt x="0" y="1915715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798" name="图片占位符 27"/>
          <p:cNvSpPr>
            <a:spLocks noGrp="1"/>
          </p:cNvSpPr>
          <p:nvPr>
            <p:ph type="pic" sz="quarter" idx="11"/>
          </p:nvPr>
        </p:nvSpPr>
        <p:spPr>
          <a:xfrm>
            <a:off x="10343919" y="870705"/>
            <a:ext cx="1848081" cy="4349549"/>
          </a:xfrm>
          <a:custGeom>
            <a:avLst/>
            <a:gdLst>
              <a:gd name="connsiteX0" fmla="*/ 3696644 w 3696644"/>
              <a:gd name="connsiteY0" fmla="*/ 0 h 8700106"/>
              <a:gd name="connsiteX1" fmla="*/ 3696644 w 3696644"/>
              <a:gd name="connsiteY1" fmla="*/ 8700106 h 8700106"/>
              <a:gd name="connsiteX2" fmla="*/ 0 w 3696644"/>
              <a:gd name="connsiteY2" fmla="*/ 6851783 h 8700106"/>
              <a:gd name="connsiteX3" fmla="*/ 0 w 3696644"/>
              <a:gd name="connsiteY3" fmla="*/ 1848322 h 87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644" h="8700106">
                <a:moveTo>
                  <a:pt x="3696644" y="0"/>
                </a:moveTo>
                <a:lnTo>
                  <a:pt x="3696644" y="8700106"/>
                </a:lnTo>
                <a:lnTo>
                  <a:pt x="0" y="6851783"/>
                </a:lnTo>
                <a:lnTo>
                  <a:pt x="0" y="1848322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79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8291958" y="4580998"/>
            <a:ext cx="3830930" cy="2277005"/>
          </a:xfrm>
          <a:custGeom>
            <a:avLst/>
            <a:gdLst>
              <a:gd name="connsiteX0" fmla="*/ 3831429 w 7662857"/>
              <a:gd name="connsiteY0" fmla="*/ 0 h 4554537"/>
              <a:gd name="connsiteX1" fmla="*/ 7662857 w 7662857"/>
              <a:gd name="connsiteY1" fmla="*/ 1915715 h 4554537"/>
              <a:gd name="connsiteX2" fmla="*/ 7662857 w 7662857"/>
              <a:gd name="connsiteY2" fmla="*/ 4554537 h 4554537"/>
              <a:gd name="connsiteX3" fmla="*/ 0 w 7662857"/>
              <a:gd name="connsiteY3" fmla="*/ 4554537 h 4554537"/>
              <a:gd name="connsiteX4" fmla="*/ 0 w 7662857"/>
              <a:gd name="connsiteY4" fmla="*/ 1915715 h 455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857" h="4554537">
                <a:moveTo>
                  <a:pt x="3831429" y="0"/>
                </a:moveTo>
                <a:lnTo>
                  <a:pt x="7662857" y="1915715"/>
                </a:lnTo>
                <a:lnTo>
                  <a:pt x="7662857" y="4554537"/>
                </a:lnTo>
                <a:lnTo>
                  <a:pt x="0" y="4554537"/>
                </a:lnTo>
                <a:lnTo>
                  <a:pt x="0" y="1915715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1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1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1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24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25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26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2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2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3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2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33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3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4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79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79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60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36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3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38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3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4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0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8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8DEBFE-6BA2-4FE2-912E-E6860C8A980A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104880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8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93B54-2C1A-4CA6-BB2D-3FF841C6D4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 userDrawn="1"/>
        </p:nvPicPr>
        <p:blipFill rotWithShape="1">
          <a:blip r:embed="rId14"/>
          <a:srcRect l="8855" r="8337"/>
          <a:stretch>
            <a:fillRect/>
          </a:stretch>
        </p:blipFill>
        <p:spPr>
          <a:xfrm>
            <a:off x="0" y="-594"/>
            <a:ext cx="12192000" cy="68585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11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153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154" name="图片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155" name="图片 7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156" name="图片 15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sp>
        <p:nvSpPr>
          <p:cNvPr id="1048581" name="文本框 35"/>
          <p:cNvSpPr txBox="1"/>
          <p:nvPr/>
        </p:nvSpPr>
        <p:spPr>
          <a:xfrm>
            <a:off x="0" y="1858637"/>
            <a:ext cx="12190993" cy="369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春风得意马蹄疾，一日看尽长安花</a:t>
            </a:r>
            <a:endParaRPr lang="en-US" altLang="zh-C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长安十二时辰沉浸式唐风体验街区品牌策划书</a:t>
            </a:r>
          </a:p>
        </p:txBody>
      </p:sp>
      <p:sp>
        <p:nvSpPr>
          <p:cNvPr id="1048582" name="文本框 36"/>
          <p:cNvSpPr txBox="1"/>
          <p:nvPr/>
        </p:nvSpPr>
        <p:spPr>
          <a:xfrm>
            <a:off x="1545666" y="1178947"/>
            <a:ext cx="868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锦玉天虹品牌策划工作室</a:t>
            </a:r>
          </a:p>
        </p:txBody>
      </p:sp>
      <p:pic>
        <p:nvPicPr>
          <p:cNvPr id="2097157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094" y="327786"/>
            <a:ext cx="1654929" cy="1272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矩形 27"/>
          <p:cNvSpPr/>
          <p:nvPr/>
        </p:nvSpPr>
        <p:spPr>
          <a:xfrm>
            <a:off x="873247" y="487112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品牌定位</a:t>
            </a:r>
            <a:r>
              <a:rPr lang="en-US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——STP</a:t>
            </a:r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</a:t>
            </a:r>
          </a:p>
        </p:txBody>
      </p:sp>
      <p:pic>
        <p:nvPicPr>
          <p:cNvPr id="2097185" name="图片 28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graphicFrame>
        <p:nvGraphicFramePr>
          <p:cNvPr id="4194307" name="图示 3"/>
          <p:cNvGraphicFramePr>
            <a:graphicFrameLocks/>
          </p:cNvGraphicFramePr>
          <p:nvPr/>
        </p:nvGraphicFramePr>
        <p:xfrm>
          <a:off x="284811" y="10488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9" name="组合 9"/>
          <p:cNvGrpSpPr/>
          <p:nvPr/>
        </p:nvGrpSpPr>
        <p:grpSpPr>
          <a:xfrm>
            <a:off x="8797834" y="1599727"/>
            <a:ext cx="3246120" cy="3246554"/>
            <a:chOff x="1567164" y="4901518"/>
            <a:chExt cx="2372518" cy="3246554"/>
          </a:xfrm>
        </p:grpSpPr>
        <p:sp>
          <p:nvSpPr>
            <p:cNvPr id="1048630" name="矩形 10"/>
            <p:cNvSpPr/>
            <p:nvPr/>
          </p:nvSpPr>
          <p:spPr>
            <a:xfrm>
              <a:off x="1567164" y="4901518"/>
              <a:ext cx="233910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竞争对手异同分析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31" name="矩形 11"/>
            <p:cNvSpPr/>
            <p:nvPr/>
          </p:nvSpPr>
          <p:spPr>
            <a:xfrm>
              <a:off x="1600580" y="5656331"/>
              <a:ext cx="2339102" cy="249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1)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需靠主题街区创新性的产品与业态组合进行客流吸引；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2)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抓住街区定位，合理规划发展方向，不能盲目扩张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3)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紧抓短视频流量风口，积极拥抱互联网，进行短视频营销。</a:t>
              </a:r>
            </a:p>
          </p:txBody>
        </p:sp>
      </p:grpSp>
      <p:sp>
        <p:nvSpPr>
          <p:cNvPr id="1048632" name="Freeform 5"/>
          <p:cNvSpPr>
            <a:spLocks noEditPoints="1" noChangeArrowheads="1"/>
          </p:cNvSpPr>
          <p:nvPr/>
        </p:nvSpPr>
        <p:spPr bwMode="auto">
          <a:xfrm>
            <a:off x="10196689" y="826997"/>
            <a:ext cx="402690" cy="443781"/>
          </a:xfrm>
          <a:custGeom>
            <a:avLst/>
            <a:gdLst>
              <a:gd name="T0" fmla="*/ 413465 w 111"/>
              <a:gd name="T1" fmla="*/ 0 h 123"/>
              <a:gd name="T2" fmla="*/ 371418 w 111"/>
              <a:gd name="T3" fmla="*/ 125451 h 123"/>
              <a:gd name="T4" fmla="*/ 777875 w 111"/>
              <a:gd name="T5" fmla="*/ 362415 h 123"/>
              <a:gd name="T6" fmla="*/ 651733 w 111"/>
              <a:gd name="T7" fmla="*/ 411201 h 123"/>
              <a:gd name="T8" fmla="*/ 777875 w 111"/>
              <a:gd name="T9" fmla="*/ 362415 h 123"/>
              <a:gd name="T10" fmla="*/ 742836 w 111"/>
              <a:gd name="T11" fmla="*/ 209085 h 123"/>
              <a:gd name="T12" fmla="*/ 602678 w 111"/>
              <a:gd name="T13" fmla="*/ 236963 h 123"/>
              <a:gd name="T14" fmla="*/ 567639 w 111"/>
              <a:gd name="T15" fmla="*/ 34848 h 123"/>
              <a:gd name="T16" fmla="*/ 546615 w 111"/>
              <a:gd name="T17" fmla="*/ 174238 h 123"/>
              <a:gd name="T18" fmla="*/ 567639 w 111"/>
              <a:gd name="T19" fmla="*/ 34848 h 123"/>
              <a:gd name="T20" fmla="*/ 0 w 111"/>
              <a:gd name="T21" fmla="*/ 362415 h 123"/>
              <a:gd name="T22" fmla="*/ 133150 w 111"/>
              <a:gd name="T23" fmla="*/ 411201 h 123"/>
              <a:gd name="T24" fmla="*/ 42047 w 111"/>
              <a:gd name="T25" fmla="*/ 209085 h 123"/>
              <a:gd name="T26" fmla="*/ 182205 w 111"/>
              <a:gd name="T27" fmla="*/ 236963 h 123"/>
              <a:gd name="T28" fmla="*/ 42047 w 111"/>
              <a:gd name="T29" fmla="*/ 209085 h 123"/>
              <a:gd name="T30" fmla="*/ 245276 w 111"/>
              <a:gd name="T31" fmla="*/ 174238 h 123"/>
              <a:gd name="T32" fmla="*/ 217244 w 111"/>
              <a:gd name="T33" fmla="*/ 34848 h 123"/>
              <a:gd name="T34" fmla="*/ 392441 w 111"/>
              <a:gd name="T35" fmla="*/ 188177 h 123"/>
              <a:gd name="T36" fmla="*/ 602678 w 111"/>
              <a:gd name="T37" fmla="*/ 390293 h 123"/>
              <a:gd name="T38" fmla="*/ 504568 w 111"/>
              <a:gd name="T39" fmla="*/ 564530 h 123"/>
              <a:gd name="T40" fmla="*/ 511575 w 111"/>
              <a:gd name="T41" fmla="*/ 585439 h 123"/>
              <a:gd name="T42" fmla="*/ 532599 w 111"/>
              <a:gd name="T43" fmla="*/ 599378 h 123"/>
              <a:gd name="T44" fmla="*/ 532599 w 111"/>
              <a:gd name="T45" fmla="*/ 669073 h 123"/>
              <a:gd name="T46" fmla="*/ 532599 w 111"/>
              <a:gd name="T47" fmla="*/ 676043 h 123"/>
              <a:gd name="T48" fmla="*/ 532599 w 111"/>
              <a:gd name="T49" fmla="*/ 745738 h 123"/>
              <a:gd name="T50" fmla="*/ 518583 w 111"/>
              <a:gd name="T51" fmla="*/ 759677 h 123"/>
              <a:gd name="T52" fmla="*/ 266300 w 111"/>
              <a:gd name="T53" fmla="*/ 780585 h 123"/>
              <a:gd name="T54" fmla="*/ 252284 w 111"/>
              <a:gd name="T55" fmla="*/ 731799 h 123"/>
              <a:gd name="T56" fmla="*/ 259292 w 111"/>
              <a:gd name="T57" fmla="*/ 689982 h 123"/>
              <a:gd name="T58" fmla="*/ 252284 w 111"/>
              <a:gd name="T59" fmla="*/ 655134 h 123"/>
              <a:gd name="T60" fmla="*/ 266300 w 111"/>
              <a:gd name="T61" fmla="*/ 606348 h 123"/>
              <a:gd name="T62" fmla="*/ 287323 w 111"/>
              <a:gd name="T63" fmla="*/ 606348 h 123"/>
              <a:gd name="T64" fmla="*/ 217244 w 111"/>
              <a:gd name="T65" fmla="*/ 494835 h 123"/>
              <a:gd name="T66" fmla="*/ 245276 w 111"/>
              <a:gd name="T67" fmla="*/ 243933 h 123"/>
              <a:gd name="T68" fmla="*/ 455512 w 111"/>
              <a:gd name="T69" fmla="*/ 794524 h 123"/>
              <a:gd name="T70" fmla="*/ 392441 w 111"/>
              <a:gd name="T71" fmla="*/ 857250 h 123"/>
              <a:gd name="T72" fmla="*/ 455512 w 111"/>
              <a:gd name="T73" fmla="*/ 794524 h 123"/>
              <a:gd name="T74" fmla="*/ 294331 w 111"/>
              <a:gd name="T75" fmla="*/ 724829 h 123"/>
              <a:gd name="T76" fmla="*/ 294331 w 111"/>
              <a:gd name="T77" fmla="*/ 731799 h 123"/>
              <a:gd name="T78" fmla="*/ 497560 w 111"/>
              <a:gd name="T79" fmla="*/ 710890 h 123"/>
              <a:gd name="T80" fmla="*/ 497560 w 111"/>
              <a:gd name="T81" fmla="*/ 627256 h 123"/>
              <a:gd name="T82" fmla="*/ 294331 w 111"/>
              <a:gd name="T83" fmla="*/ 655134 h 123"/>
              <a:gd name="T84" fmla="*/ 497560 w 111"/>
              <a:gd name="T85" fmla="*/ 641195 h 123"/>
              <a:gd name="T86" fmla="*/ 497560 w 111"/>
              <a:gd name="T87" fmla="*/ 627256 h 12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1"/>
              <a:gd name="T133" fmla="*/ 0 h 123"/>
              <a:gd name="T134" fmla="*/ 111 w 111"/>
              <a:gd name="T135" fmla="*/ 123 h 12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1" h="123">
                <a:moveTo>
                  <a:pt x="53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18"/>
                  <a:pt x="59" y="18"/>
                  <a:pt x="59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111" y="52"/>
                </a:moveTo>
                <a:cubicBezTo>
                  <a:pt x="111" y="59"/>
                  <a:pt x="111" y="59"/>
                  <a:pt x="111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2"/>
                  <a:pt x="93" y="52"/>
                  <a:pt x="93" y="52"/>
                </a:cubicBezTo>
                <a:cubicBezTo>
                  <a:pt x="111" y="52"/>
                  <a:pt x="111" y="52"/>
                  <a:pt x="111" y="52"/>
                </a:cubicBezTo>
                <a:close/>
                <a:moveTo>
                  <a:pt x="102" y="25"/>
                </a:moveTo>
                <a:cubicBezTo>
                  <a:pt x="106" y="30"/>
                  <a:pt x="106" y="30"/>
                  <a:pt x="10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86" y="34"/>
                  <a:pt x="86" y="34"/>
                  <a:pt x="86" y="34"/>
                </a:cubicBezTo>
                <a:cubicBezTo>
                  <a:pt x="102" y="25"/>
                  <a:pt x="102" y="25"/>
                  <a:pt x="102" y="25"/>
                </a:cubicBezTo>
                <a:close/>
                <a:moveTo>
                  <a:pt x="81" y="5"/>
                </a:moveTo>
                <a:cubicBezTo>
                  <a:pt x="72" y="21"/>
                  <a:pt x="72" y="21"/>
                  <a:pt x="72" y="21"/>
                </a:cubicBezTo>
                <a:cubicBezTo>
                  <a:pt x="78" y="25"/>
                  <a:pt x="78" y="25"/>
                  <a:pt x="78" y="25"/>
                </a:cubicBezTo>
                <a:cubicBezTo>
                  <a:pt x="87" y="9"/>
                  <a:pt x="87" y="9"/>
                  <a:pt x="87" y="9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0" y="59"/>
                </a:moveTo>
                <a:cubicBezTo>
                  <a:pt x="0" y="52"/>
                  <a:pt x="0" y="52"/>
                  <a:pt x="0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59"/>
                  <a:pt x="19" y="59"/>
                  <a:pt x="19" y="59"/>
                </a:cubicBezTo>
                <a:cubicBezTo>
                  <a:pt x="0" y="59"/>
                  <a:pt x="0" y="59"/>
                  <a:pt x="0" y="59"/>
                </a:cubicBezTo>
                <a:close/>
                <a:moveTo>
                  <a:pt x="6" y="30"/>
                </a:moveTo>
                <a:cubicBezTo>
                  <a:pt x="10" y="24"/>
                  <a:pt x="10" y="24"/>
                  <a:pt x="10" y="24"/>
                </a:cubicBezTo>
                <a:cubicBezTo>
                  <a:pt x="26" y="34"/>
                  <a:pt x="26" y="34"/>
                  <a:pt x="26" y="34"/>
                </a:cubicBezTo>
                <a:cubicBezTo>
                  <a:pt x="22" y="40"/>
                  <a:pt x="22" y="40"/>
                  <a:pt x="22" y="40"/>
                </a:cubicBezTo>
                <a:cubicBezTo>
                  <a:pt x="6" y="30"/>
                  <a:pt x="6" y="30"/>
                  <a:pt x="6" y="30"/>
                </a:cubicBezTo>
                <a:close/>
                <a:moveTo>
                  <a:pt x="25" y="9"/>
                </a:moveTo>
                <a:cubicBezTo>
                  <a:pt x="35" y="25"/>
                  <a:pt x="35" y="25"/>
                  <a:pt x="35" y="25"/>
                </a:cubicBezTo>
                <a:cubicBezTo>
                  <a:pt x="40" y="21"/>
                  <a:pt x="40" y="21"/>
                  <a:pt x="40" y="21"/>
                </a:cubicBezTo>
                <a:cubicBezTo>
                  <a:pt x="31" y="5"/>
                  <a:pt x="31" y="5"/>
                  <a:pt x="31" y="5"/>
                </a:cubicBezTo>
                <a:cubicBezTo>
                  <a:pt x="25" y="9"/>
                  <a:pt x="25" y="9"/>
                  <a:pt x="25" y="9"/>
                </a:cubicBezTo>
                <a:close/>
                <a:moveTo>
                  <a:pt x="56" y="27"/>
                </a:moveTo>
                <a:cubicBezTo>
                  <a:pt x="63" y="27"/>
                  <a:pt x="72" y="30"/>
                  <a:pt x="77" y="35"/>
                </a:cubicBezTo>
                <a:cubicBezTo>
                  <a:pt x="82" y="41"/>
                  <a:pt x="86" y="48"/>
                  <a:pt x="86" y="56"/>
                </a:cubicBezTo>
                <a:cubicBezTo>
                  <a:pt x="86" y="62"/>
                  <a:pt x="84" y="67"/>
                  <a:pt x="82" y="71"/>
                </a:cubicBezTo>
                <a:cubicBezTo>
                  <a:pt x="79" y="75"/>
                  <a:pt x="76" y="79"/>
                  <a:pt x="72" y="81"/>
                </a:cubicBezTo>
                <a:cubicBezTo>
                  <a:pt x="72" y="84"/>
                  <a:pt x="72" y="84"/>
                  <a:pt x="72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6" y="86"/>
                  <a:pt x="76" y="86"/>
                  <a:pt x="76" y="86"/>
                </a:cubicBezTo>
                <a:cubicBezTo>
                  <a:pt x="77" y="88"/>
                  <a:pt x="77" y="89"/>
                  <a:pt x="77" y="91"/>
                </a:cubicBezTo>
                <a:cubicBezTo>
                  <a:pt x="77" y="93"/>
                  <a:pt x="77" y="94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7"/>
                  <a:pt x="76" y="97"/>
                  <a:pt x="76" y="97"/>
                </a:cubicBezTo>
                <a:cubicBezTo>
                  <a:pt x="77" y="99"/>
                  <a:pt x="77" y="100"/>
                  <a:pt x="77" y="102"/>
                </a:cubicBezTo>
                <a:cubicBezTo>
                  <a:pt x="77" y="104"/>
                  <a:pt x="77" y="105"/>
                  <a:pt x="76" y="107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6" y="108"/>
                  <a:pt x="36" y="107"/>
                  <a:pt x="36" y="105"/>
                </a:cubicBezTo>
                <a:cubicBezTo>
                  <a:pt x="36" y="103"/>
                  <a:pt x="36" y="102"/>
                  <a:pt x="37" y="100"/>
                </a:cubicBezTo>
                <a:cubicBezTo>
                  <a:pt x="37" y="99"/>
                  <a:pt x="37" y="99"/>
                  <a:pt x="37" y="99"/>
                </a:cubicBezTo>
                <a:cubicBezTo>
                  <a:pt x="37" y="99"/>
                  <a:pt x="37" y="99"/>
                  <a:pt x="37" y="99"/>
                </a:cubicBezTo>
                <a:cubicBezTo>
                  <a:pt x="36" y="97"/>
                  <a:pt x="36" y="96"/>
                  <a:pt x="36" y="94"/>
                </a:cubicBezTo>
                <a:cubicBezTo>
                  <a:pt x="36" y="92"/>
                  <a:pt x="36" y="91"/>
                  <a:pt x="37" y="89"/>
                </a:cubicBezTo>
                <a:cubicBezTo>
                  <a:pt x="38" y="87"/>
                  <a:pt x="38" y="87"/>
                  <a:pt x="38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41" y="87"/>
                  <a:pt x="41" y="87"/>
                  <a:pt x="41" y="87"/>
                </a:cubicBezTo>
                <a:cubicBezTo>
                  <a:pt x="41" y="81"/>
                  <a:pt x="41" y="81"/>
                  <a:pt x="41" y="81"/>
                </a:cubicBezTo>
                <a:cubicBezTo>
                  <a:pt x="37" y="79"/>
                  <a:pt x="33" y="76"/>
                  <a:pt x="31" y="71"/>
                </a:cubicBezTo>
                <a:cubicBezTo>
                  <a:pt x="28" y="67"/>
                  <a:pt x="27" y="62"/>
                  <a:pt x="27" y="56"/>
                </a:cubicBezTo>
                <a:cubicBezTo>
                  <a:pt x="27" y="48"/>
                  <a:pt x="30" y="41"/>
                  <a:pt x="35" y="35"/>
                </a:cubicBezTo>
                <a:cubicBezTo>
                  <a:pt x="41" y="30"/>
                  <a:pt x="48" y="27"/>
                  <a:pt x="56" y="27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9"/>
                  <a:pt x="61" y="123"/>
                  <a:pt x="56" y="123"/>
                </a:cubicBezTo>
                <a:cubicBezTo>
                  <a:pt x="52" y="123"/>
                  <a:pt x="49" y="120"/>
                  <a:pt x="48" y="115"/>
                </a:cubicBezTo>
                <a:cubicBezTo>
                  <a:pt x="65" y="114"/>
                  <a:pt x="65" y="114"/>
                  <a:pt x="65" y="114"/>
                </a:cubicBezTo>
                <a:close/>
                <a:moveTo>
                  <a:pt x="71" y="101"/>
                </a:move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5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2"/>
                  <a:pt x="71" y="102"/>
                </a:cubicBezTo>
                <a:cubicBezTo>
                  <a:pt x="71" y="102"/>
                  <a:pt x="71" y="102"/>
                  <a:pt x="71" y="101"/>
                </a:cubicBezTo>
                <a:close/>
                <a:moveTo>
                  <a:pt x="71" y="90"/>
                </a:moveTo>
                <a:cubicBezTo>
                  <a:pt x="42" y="93"/>
                  <a:pt x="42" y="93"/>
                  <a:pt x="42" y="93"/>
                </a:cubicBezTo>
                <a:cubicBezTo>
                  <a:pt x="42" y="93"/>
                  <a:pt x="42" y="94"/>
                  <a:pt x="42" y="94"/>
                </a:cubicBezTo>
                <a:cubicBezTo>
                  <a:pt x="42" y="94"/>
                  <a:pt x="42" y="94"/>
                  <a:pt x="42" y="94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633" name="文本框 9"/>
          <p:cNvSpPr txBox="1"/>
          <p:nvPr/>
        </p:nvSpPr>
        <p:spPr>
          <a:xfrm>
            <a:off x="6799218" y="1353505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市场定位</a:t>
            </a:r>
          </a:p>
        </p:txBody>
      </p:sp>
      <p:sp>
        <p:nvSpPr>
          <p:cNvPr id="1048634" name="文本框 10"/>
          <p:cNvSpPr txBox="1"/>
          <p:nvPr/>
        </p:nvSpPr>
        <p:spPr>
          <a:xfrm>
            <a:off x="1086253" y="1336738"/>
            <a:ext cx="1524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市场细分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14"/>
          <p:cNvCxnSpPr>
            <a:cxnSpLocks/>
          </p:cNvCxnSpPr>
          <p:nvPr/>
        </p:nvCxnSpPr>
        <p:spPr>
          <a:xfrm>
            <a:off x="7986023" y="2157119"/>
            <a:ext cx="0" cy="3274540"/>
          </a:xfrm>
          <a:prstGeom prst="line">
            <a:avLst/>
          </a:prstGeom>
          <a:ln>
            <a:solidFill>
              <a:srgbClr val="CCB5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6"/>
          <p:cNvCxnSpPr>
            <a:cxnSpLocks/>
          </p:cNvCxnSpPr>
          <p:nvPr/>
        </p:nvCxnSpPr>
        <p:spPr>
          <a:xfrm>
            <a:off x="4151310" y="2157119"/>
            <a:ext cx="0" cy="3274540"/>
          </a:xfrm>
          <a:prstGeom prst="line">
            <a:avLst/>
          </a:prstGeom>
          <a:ln>
            <a:solidFill>
              <a:srgbClr val="CCB58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矩形 7"/>
          <p:cNvSpPr/>
          <p:nvPr/>
        </p:nvSpPr>
        <p:spPr>
          <a:xfrm>
            <a:off x="1235853" y="2737887"/>
            <a:ext cx="2014279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</a:p>
        </p:txBody>
      </p:sp>
      <p:sp>
        <p:nvSpPr>
          <p:cNvPr id="1048636" name="矩形 8"/>
          <p:cNvSpPr/>
          <p:nvPr/>
        </p:nvSpPr>
        <p:spPr>
          <a:xfrm>
            <a:off x="831703" y="3625745"/>
            <a:ext cx="2822577" cy="13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把经营产品和服务变成经营人群</a:t>
            </a:r>
          </a:p>
        </p:txBody>
      </p:sp>
      <p:pic>
        <p:nvPicPr>
          <p:cNvPr id="2097186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6165" y="1959091"/>
            <a:ext cx="1453654" cy="722442"/>
          </a:xfrm>
          <a:prstGeom prst="rect">
            <a:avLst/>
          </a:prstGeom>
        </p:spPr>
      </p:pic>
      <p:sp>
        <p:nvSpPr>
          <p:cNvPr id="1048637" name="矩形 9"/>
          <p:cNvSpPr/>
          <p:nvPr/>
        </p:nvSpPr>
        <p:spPr>
          <a:xfrm>
            <a:off x="4885219" y="2737887"/>
            <a:ext cx="2014279" cy="1253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</a:t>
            </a:r>
          </a:p>
          <a:p>
            <a:pPr algn="ctr"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048638" name="矩形 10"/>
          <p:cNvSpPr/>
          <p:nvPr/>
        </p:nvSpPr>
        <p:spPr>
          <a:xfrm>
            <a:off x="4501211" y="3625745"/>
            <a:ext cx="2840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赋能小</a:t>
            </a:r>
            <a:r>
              <a:rPr lang="en-US" altLang="zh-CN" sz="2800" dirty="0">
                <a:solidFill>
                  <a:schemeClr val="bg1"/>
                </a:solidFill>
              </a:rPr>
              <a:t>b</a:t>
            </a:r>
            <a:r>
              <a:rPr lang="zh-CN" altLang="en-US" sz="2800" dirty="0">
                <a:solidFill>
                  <a:schemeClr val="bg1"/>
                </a:solidFill>
              </a:rPr>
              <a:t>去</a:t>
            </a:r>
            <a:r>
              <a:rPr lang="en-US" altLang="zh-CN" sz="2800" dirty="0">
                <a:solidFill>
                  <a:schemeClr val="bg1"/>
                </a:solidFill>
              </a:rPr>
              <a:t>2c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97187" name="图片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5531" y="1959091"/>
            <a:ext cx="1453654" cy="722442"/>
          </a:xfrm>
          <a:prstGeom prst="rect">
            <a:avLst/>
          </a:prstGeom>
        </p:spPr>
      </p:pic>
      <p:sp>
        <p:nvSpPr>
          <p:cNvPr id="1048639" name="矩形 12"/>
          <p:cNvSpPr/>
          <p:nvPr/>
        </p:nvSpPr>
        <p:spPr>
          <a:xfrm>
            <a:off x="8719931" y="2813735"/>
            <a:ext cx="201427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0" name="矩形 13"/>
          <p:cNvSpPr/>
          <p:nvPr/>
        </p:nvSpPr>
        <p:spPr>
          <a:xfrm>
            <a:off x="8188866" y="3625744"/>
            <a:ext cx="3171431" cy="13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创新发展模式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文旅上互相融合</a:t>
            </a:r>
          </a:p>
        </p:txBody>
      </p:sp>
      <p:pic>
        <p:nvPicPr>
          <p:cNvPr id="2097188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0243" y="1959091"/>
            <a:ext cx="1453654" cy="722442"/>
          </a:xfrm>
          <a:prstGeom prst="rect">
            <a:avLst/>
          </a:prstGeom>
        </p:spPr>
      </p:pic>
      <p:sp>
        <p:nvSpPr>
          <p:cNvPr id="1048641" name="矩形 27"/>
          <p:cNvSpPr/>
          <p:nvPr/>
        </p:nvSpPr>
        <p:spPr>
          <a:xfrm>
            <a:off x="1025647" y="639512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品牌定位</a:t>
            </a:r>
            <a:r>
              <a:rPr lang="en-US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商业模式</a:t>
            </a:r>
          </a:p>
        </p:txBody>
      </p:sp>
      <p:pic>
        <p:nvPicPr>
          <p:cNvPr id="2097189" name="图片 28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256812" y="5428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图片 27"/>
          <p:cNvPicPr>
            <a:picLocks noChangeAspect="1"/>
          </p:cNvPicPr>
          <p:nvPr/>
        </p:nvPicPr>
        <p:blipFill rotWithShape="1">
          <a:blip r:embed="rId2" cstate="print"/>
          <a:srcRect l="44517" t="41996" r="11901" b="13555"/>
          <a:stretch>
            <a:fillRect/>
          </a:stretch>
        </p:blipFill>
        <p:spPr>
          <a:xfrm flipH="1">
            <a:off x="0" y="3487372"/>
            <a:ext cx="4487821" cy="3465890"/>
          </a:xfrm>
          <a:custGeom>
            <a:avLst/>
            <a:gdLst>
              <a:gd name="connsiteX0" fmla="*/ 4389120 w 4389120"/>
              <a:gd name="connsiteY0" fmla="*/ 0 h 3048344"/>
              <a:gd name="connsiteX1" fmla="*/ 0 w 4389120"/>
              <a:gd name="connsiteY1" fmla="*/ 0 h 3048344"/>
              <a:gd name="connsiteX2" fmla="*/ 0 w 4389120"/>
              <a:gd name="connsiteY2" fmla="*/ 3048344 h 3048344"/>
              <a:gd name="connsiteX3" fmla="*/ 859162 w 4389120"/>
              <a:gd name="connsiteY3" fmla="*/ 3048344 h 3048344"/>
              <a:gd name="connsiteX4" fmla="*/ 859162 w 4389120"/>
              <a:gd name="connsiteY4" fmla="*/ 2994661 h 3048344"/>
              <a:gd name="connsiteX5" fmla="*/ 1580858 w 4389120"/>
              <a:gd name="connsiteY5" fmla="*/ 2994661 h 3048344"/>
              <a:gd name="connsiteX6" fmla="*/ 1580858 w 4389120"/>
              <a:gd name="connsiteY6" fmla="*/ 3048344 h 3048344"/>
              <a:gd name="connsiteX7" fmla="*/ 4389120 w 4389120"/>
              <a:gd name="connsiteY7" fmla="*/ 3048344 h 304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9120" h="3048344">
                <a:moveTo>
                  <a:pt x="4389120" y="0"/>
                </a:moveTo>
                <a:lnTo>
                  <a:pt x="0" y="0"/>
                </a:lnTo>
                <a:lnTo>
                  <a:pt x="0" y="3048344"/>
                </a:lnTo>
                <a:lnTo>
                  <a:pt x="859162" y="3048344"/>
                </a:lnTo>
                <a:lnTo>
                  <a:pt x="859162" y="2994661"/>
                </a:lnTo>
                <a:lnTo>
                  <a:pt x="1580858" y="2994661"/>
                </a:lnTo>
                <a:lnTo>
                  <a:pt x="1580858" y="3048344"/>
                </a:lnTo>
                <a:lnTo>
                  <a:pt x="4389120" y="3048344"/>
                </a:lnTo>
                <a:close/>
              </a:path>
            </a:pathLst>
          </a:custGeom>
        </p:spPr>
      </p:pic>
      <p:sp>
        <p:nvSpPr>
          <p:cNvPr id="1048642" name="矩形 23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品牌定位</a:t>
            </a:r>
            <a:r>
              <a:rPr lang="en-US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长期愿景</a:t>
            </a:r>
          </a:p>
        </p:txBody>
      </p:sp>
      <p:pic>
        <p:nvPicPr>
          <p:cNvPr id="2097191" name="图片 26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sp>
        <p:nvSpPr>
          <p:cNvPr id="1048643" name="椭圆 9"/>
          <p:cNvSpPr/>
          <p:nvPr/>
        </p:nvSpPr>
        <p:spPr>
          <a:xfrm>
            <a:off x="1810636" y="1545170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320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短</a:t>
            </a:r>
          </a:p>
        </p:txBody>
      </p:sp>
      <p:pic>
        <p:nvPicPr>
          <p:cNvPr id="2097192" name="图片 10"/>
          <p:cNvPicPr>
            <a:picLocks noChangeAspect="1"/>
          </p:cNvPicPr>
          <p:nvPr/>
        </p:nvPicPr>
        <p:blipFill rotWithShape="1">
          <a:blip r:embed="rId4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2212093" y="1749438"/>
            <a:ext cx="536254" cy="418191"/>
          </a:xfrm>
          <a:prstGeom prst="rect">
            <a:avLst/>
          </a:prstGeom>
        </p:spPr>
      </p:pic>
      <p:sp>
        <p:nvSpPr>
          <p:cNvPr id="1048644" name="椭圆 12"/>
          <p:cNvSpPr/>
          <p:nvPr/>
        </p:nvSpPr>
        <p:spPr>
          <a:xfrm>
            <a:off x="5602102" y="1545170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320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</a:p>
        </p:txBody>
      </p:sp>
      <p:pic>
        <p:nvPicPr>
          <p:cNvPr id="2097193" name="图片 13"/>
          <p:cNvPicPr>
            <a:picLocks noChangeAspect="1"/>
          </p:cNvPicPr>
          <p:nvPr/>
        </p:nvPicPr>
        <p:blipFill rotWithShape="1">
          <a:blip r:embed="rId4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6003559" y="1749438"/>
            <a:ext cx="536254" cy="418191"/>
          </a:xfrm>
          <a:prstGeom prst="rect">
            <a:avLst/>
          </a:prstGeom>
        </p:spPr>
      </p:pic>
      <p:sp>
        <p:nvSpPr>
          <p:cNvPr id="1048645" name="椭圆 15"/>
          <p:cNvSpPr/>
          <p:nvPr/>
        </p:nvSpPr>
        <p:spPr>
          <a:xfrm>
            <a:off x="9393566" y="1545170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320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长</a:t>
            </a:r>
          </a:p>
        </p:txBody>
      </p:sp>
      <p:pic>
        <p:nvPicPr>
          <p:cNvPr id="2097194" name="图片 16"/>
          <p:cNvPicPr>
            <a:picLocks noChangeAspect="1"/>
          </p:cNvPicPr>
          <p:nvPr/>
        </p:nvPicPr>
        <p:blipFill rotWithShape="1">
          <a:blip r:embed="rId4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9795023" y="1749438"/>
            <a:ext cx="536254" cy="418191"/>
          </a:xfrm>
          <a:prstGeom prst="rect">
            <a:avLst/>
          </a:prstGeom>
        </p:spPr>
      </p:pic>
      <p:sp>
        <p:nvSpPr>
          <p:cNvPr id="1048646" name="矩形 17"/>
          <p:cNvSpPr/>
          <p:nvPr/>
        </p:nvSpPr>
        <p:spPr>
          <a:xfrm>
            <a:off x="1000397" y="3117424"/>
            <a:ext cx="238210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突出地域文化核心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讲好西安故事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挖掘消费潜力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7" name="矩形 18"/>
          <p:cNvSpPr/>
          <p:nvPr/>
        </p:nvSpPr>
        <p:spPr>
          <a:xfrm>
            <a:off x="1231350" y="2331820"/>
            <a:ext cx="170684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立足西安市场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8" name="矩形 20"/>
          <p:cNvSpPr/>
          <p:nvPr/>
        </p:nvSpPr>
        <p:spPr>
          <a:xfrm>
            <a:off x="5022815" y="2331820"/>
            <a:ext cx="170684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影响西北市场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9" name="矩形 22"/>
          <p:cNvSpPr/>
          <p:nvPr/>
        </p:nvSpPr>
        <p:spPr>
          <a:xfrm>
            <a:off x="8889823" y="2331820"/>
            <a:ext cx="170684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全国文旅标杆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30" name="直接箭头连接符 4"/>
          <p:cNvCxnSpPr>
            <a:cxnSpLocks/>
          </p:cNvCxnSpPr>
          <p:nvPr/>
        </p:nvCxnSpPr>
        <p:spPr>
          <a:xfrm>
            <a:off x="3069772" y="1749438"/>
            <a:ext cx="200514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箭头连接符 5"/>
          <p:cNvCxnSpPr>
            <a:cxnSpLocks/>
          </p:cNvCxnSpPr>
          <p:nvPr/>
        </p:nvCxnSpPr>
        <p:spPr>
          <a:xfrm>
            <a:off x="6834052" y="1797336"/>
            <a:ext cx="200514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0" name="矩形 17"/>
          <p:cNvSpPr/>
          <p:nvPr/>
        </p:nvSpPr>
        <p:spPr>
          <a:xfrm>
            <a:off x="4685182" y="3052216"/>
            <a:ext cx="2382108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创造消费场景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拓宽宣传覆盖面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促进文商旅深度融合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1" name="矩形 17"/>
          <p:cNvSpPr/>
          <p:nvPr/>
        </p:nvSpPr>
        <p:spPr>
          <a:xfrm>
            <a:off x="8210006" y="2950777"/>
            <a:ext cx="3056708" cy="2491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满足人民群众多样化、品质化、特色化消费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营造浓厚的文化分文和便利的消费环境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贯通整个沉浸式文旅产业链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19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195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196" name="图片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197" name="图片 22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198" name="图片 23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pic>
        <p:nvPicPr>
          <p:cNvPr id="2097199" name="图片 4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4033367" y="1392226"/>
            <a:ext cx="2655944" cy="2655944"/>
          </a:xfrm>
          <a:prstGeom prst="rect">
            <a:avLst/>
          </a:prstGeom>
        </p:spPr>
      </p:pic>
      <p:sp>
        <p:nvSpPr>
          <p:cNvPr id="1048652" name="文本框 17"/>
          <p:cNvSpPr txBox="1"/>
          <p:nvPr/>
        </p:nvSpPr>
        <p:spPr>
          <a:xfrm>
            <a:off x="2837332" y="4095513"/>
            <a:ext cx="5048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品牌元素设计</a:t>
            </a:r>
            <a:endParaRPr lang="zh-CN" altLang="en-US" sz="4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653" name="文本框 18"/>
          <p:cNvSpPr txBox="1"/>
          <p:nvPr/>
        </p:nvSpPr>
        <p:spPr>
          <a:xfrm>
            <a:off x="4425683" y="2076046"/>
            <a:ext cx="1871312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叁</a:t>
            </a:r>
          </a:p>
        </p:txBody>
      </p:sp>
      <p:pic>
        <p:nvPicPr>
          <p:cNvPr id="2097200" name="图片 13"/>
          <p:cNvPicPr>
            <a:picLocks noChangeAspect="1"/>
          </p:cNvPicPr>
          <p:nvPr/>
        </p:nvPicPr>
        <p:blipFill rotWithShape="1">
          <a:blip r:embed="rId6"/>
          <a:srcRect l="614" r="1" b="4255"/>
          <a:stretch>
            <a:fillRect/>
          </a:stretch>
        </p:blipFill>
        <p:spPr>
          <a:xfrm>
            <a:off x="198470" y="2219872"/>
            <a:ext cx="2556061" cy="158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矩形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25000">
                <a:schemeClr val="accent2">
                  <a:lumMod val="60000"/>
                  <a:lumOff val="40000"/>
                  <a:tint val="66000"/>
                  <a:satMod val="160000"/>
                  <a:alpha val="0"/>
                </a:schemeClr>
              </a:gs>
              <a:gs pos="90000">
                <a:schemeClr val="accent2">
                  <a:alpha val="34000"/>
                  <a:lumMod val="61000"/>
                </a:schemeClr>
              </a:gs>
              <a:gs pos="10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201" name="图片 8"/>
          <p:cNvPicPr>
            <a:picLocks noChangeAspect="1"/>
          </p:cNvPicPr>
          <p:nvPr/>
        </p:nvPicPr>
        <p:blipFill rotWithShape="1">
          <a:blip r:embed="rId2"/>
          <a:srcRect l="1872" t="1930" r="2302" b="1836"/>
          <a:stretch>
            <a:fillRect/>
          </a:stretch>
        </p:blipFill>
        <p:spPr>
          <a:xfrm>
            <a:off x="6115300" y="1446282"/>
            <a:ext cx="3010988" cy="4250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02" name="图片 2"/>
          <p:cNvPicPr>
            <a:picLocks noChangeAspect="1"/>
          </p:cNvPicPr>
          <p:nvPr/>
        </p:nvPicPr>
        <p:blipFill rotWithShape="1">
          <a:blip r:embed="rId3"/>
          <a:srcRect t="2116" r="1504"/>
          <a:stretch>
            <a:fillRect/>
          </a:stretch>
        </p:blipFill>
        <p:spPr>
          <a:xfrm>
            <a:off x="3006515" y="1437651"/>
            <a:ext cx="3113257" cy="4252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03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816" y="1437651"/>
            <a:ext cx="3052293" cy="4252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04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74" y="1437651"/>
            <a:ext cx="3010989" cy="4252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55" name="矩形 23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品牌元素设计</a:t>
            </a:r>
          </a:p>
        </p:txBody>
      </p:sp>
      <p:pic>
        <p:nvPicPr>
          <p:cNvPr id="2097205" name="图片 26"/>
          <p:cNvPicPr>
            <a:picLocks noChangeAspect="1"/>
          </p:cNvPicPr>
          <p:nvPr/>
        </p:nvPicPr>
        <p:blipFill>
          <a:blip r:embed="rId6" cstate="print">
            <a:grayscl/>
          </a:blip>
          <a:stretch>
            <a:fillRect/>
          </a:stretch>
        </p:blipFill>
        <p:spPr>
          <a:xfrm rot="5400000">
            <a:off x="102931" y="359108"/>
            <a:ext cx="667385" cy="667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矩形 5"/>
          <p:cNvSpPr/>
          <p:nvPr/>
        </p:nvSpPr>
        <p:spPr>
          <a:xfrm>
            <a:off x="-1378857" y="724136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9000"/>
                  <a:lumMod val="93000"/>
                  <a:lumOff val="7000"/>
                </a:schemeClr>
              </a:gs>
              <a:gs pos="35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  <a:alpha val="7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20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47" y="-4353"/>
            <a:ext cx="6862354" cy="686235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48657" name="矩形 23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品牌元素设计</a:t>
            </a:r>
          </a:p>
        </p:txBody>
      </p:sp>
      <p:pic>
        <p:nvPicPr>
          <p:cNvPr id="2097207" name="图片 26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2931" y="359108"/>
            <a:ext cx="667385" cy="667385"/>
          </a:xfrm>
          <a:prstGeom prst="rect">
            <a:avLst/>
          </a:prstGeom>
        </p:spPr>
      </p:pic>
      <p:sp>
        <p:nvSpPr>
          <p:cNvPr id="1048658" name="文本框 6"/>
          <p:cNvSpPr txBox="1"/>
          <p:nvPr/>
        </p:nvSpPr>
        <p:spPr>
          <a:xfrm>
            <a:off x="1378858" y="2081388"/>
            <a:ext cx="4175760" cy="226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创意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简洁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美观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图片 12"/>
          <p:cNvPicPr>
            <a:picLocks/>
          </p:cNvPicPr>
          <p:nvPr/>
        </p:nvPicPr>
        <p:blipFill>
          <a:blip r:embed="rId4" cstate="print">
            <a:grayscl/>
          </a:blip>
          <a:stretch>
            <a:fillRect/>
          </a:stretch>
        </p:blipFill>
        <p:spPr>
          <a:xfrm rot="5400000">
            <a:off x="84818" y="287584"/>
            <a:ext cx="667385" cy="667385"/>
          </a:xfrm>
          <a:prstGeom prst="rect">
            <a:avLst/>
          </a:prstGeom>
        </p:spPr>
      </p:pic>
      <p:sp>
        <p:nvSpPr>
          <p:cNvPr id="1048848" name="矩形 11"/>
          <p:cNvSpPr/>
          <p:nvPr/>
        </p:nvSpPr>
        <p:spPr>
          <a:xfrm>
            <a:off x="873247" y="390443"/>
            <a:ext cx="4864798" cy="461665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视频展示</a:t>
            </a:r>
          </a:p>
        </p:txBody>
      </p:sp>
      <p:pic>
        <p:nvPicPr>
          <p:cNvPr id="2097238" name="图片 2097237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620" y="954968"/>
            <a:ext cx="10962759" cy="5609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238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23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11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208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209" name="图片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210" name="图片 7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211" name="图片 15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sp>
        <p:nvSpPr>
          <p:cNvPr id="1048659" name="文本框 35"/>
          <p:cNvSpPr txBox="1"/>
          <p:nvPr/>
        </p:nvSpPr>
        <p:spPr>
          <a:xfrm>
            <a:off x="1086270" y="2116521"/>
            <a:ext cx="8436515" cy="1805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谢谢</a:t>
            </a:r>
            <a:r>
              <a:rPr lang="en-US" altLang="zh-CN" sz="115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•</a:t>
            </a:r>
            <a:r>
              <a:rPr lang="zh-CN" altLang="en-US" sz="115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聆听</a:t>
            </a:r>
          </a:p>
        </p:txBody>
      </p:sp>
      <p:sp>
        <p:nvSpPr>
          <p:cNvPr id="1048660" name="文本框 36"/>
          <p:cNvSpPr txBox="1"/>
          <p:nvPr/>
        </p:nvSpPr>
        <p:spPr>
          <a:xfrm>
            <a:off x="2274990" y="387854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长安十二时辰沉浸式唐风体验街区品牌策划书</a:t>
            </a:r>
          </a:p>
        </p:txBody>
      </p:sp>
      <p:pic>
        <p:nvPicPr>
          <p:cNvPr id="2097212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094" y="327786"/>
            <a:ext cx="1654929" cy="1272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Freeform 12"/>
          <p:cNvSpPr>
            <a:spLocks noEditPoints="1" noChangeArrowheads="1"/>
          </p:cNvSpPr>
          <p:nvPr/>
        </p:nvSpPr>
        <p:spPr bwMode="auto">
          <a:xfrm>
            <a:off x="1773655" y="2184732"/>
            <a:ext cx="667776" cy="615011"/>
          </a:xfrm>
          <a:custGeom>
            <a:avLst/>
            <a:gdLst>
              <a:gd name="T0" fmla="*/ 763347 w 53"/>
              <a:gd name="T1" fmla="*/ 618712 h 49"/>
              <a:gd name="T2" fmla="*/ 585825 w 53"/>
              <a:gd name="T3" fmla="*/ 618712 h 49"/>
              <a:gd name="T4" fmla="*/ 585825 w 53"/>
              <a:gd name="T5" fmla="*/ 548002 h 49"/>
              <a:gd name="T6" fmla="*/ 479311 w 53"/>
              <a:gd name="T7" fmla="*/ 707100 h 49"/>
              <a:gd name="T8" fmla="*/ 585825 w 53"/>
              <a:gd name="T9" fmla="*/ 866197 h 49"/>
              <a:gd name="T10" fmla="*/ 585825 w 53"/>
              <a:gd name="T11" fmla="*/ 813165 h 49"/>
              <a:gd name="T12" fmla="*/ 710091 w 53"/>
              <a:gd name="T13" fmla="*/ 813165 h 49"/>
              <a:gd name="T14" fmla="*/ 710091 w 53"/>
              <a:gd name="T15" fmla="*/ 813165 h 49"/>
              <a:gd name="T16" fmla="*/ 781100 w 53"/>
              <a:gd name="T17" fmla="*/ 777810 h 49"/>
              <a:gd name="T18" fmla="*/ 887613 w 53"/>
              <a:gd name="T19" fmla="*/ 618712 h 49"/>
              <a:gd name="T20" fmla="*/ 834356 w 53"/>
              <a:gd name="T21" fmla="*/ 618712 h 49"/>
              <a:gd name="T22" fmla="*/ 763347 w 53"/>
              <a:gd name="T23" fmla="*/ 618712 h 49"/>
              <a:gd name="T24" fmla="*/ 443807 w 53"/>
              <a:gd name="T25" fmla="*/ 35355 h 49"/>
              <a:gd name="T26" fmla="*/ 568072 w 53"/>
              <a:gd name="T27" fmla="*/ 247485 h 49"/>
              <a:gd name="T28" fmla="*/ 514816 w 53"/>
              <a:gd name="T29" fmla="*/ 282840 h 49"/>
              <a:gd name="T30" fmla="*/ 692338 w 53"/>
              <a:gd name="T31" fmla="*/ 282840 h 49"/>
              <a:gd name="T32" fmla="*/ 781100 w 53"/>
              <a:gd name="T33" fmla="*/ 123742 h 49"/>
              <a:gd name="T34" fmla="*/ 745595 w 53"/>
              <a:gd name="T35" fmla="*/ 141420 h 49"/>
              <a:gd name="T36" fmla="*/ 674586 w 53"/>
              <a:gd name="T37" fmla="*/ 35355 h 49"/>
              <a:gd name="T38" fmla="*/ 585825 w 53"/>
              <a:gd name="T39" fmla="*/ 0 h 49"/>
              <a:gd name="T40" fmla="*/ 532568 w 53"/>
              <a:gd name="T41" fmla="*/ 0 h 49"/>
              <a:gd name="T42" fmla="*/ 408302 w 53"/>
              <a:gd name="T43" fmla="*/ 0 h 49"/>
              <a:gd name="T44" fmla="*/ 443807 w 53"/>
              <a:gd name="T45" fmla="*/ 35355 h 49"/>
              <a:gd name="T46" fmla="*/ 248532 w 53"/>
              <a:gd name="T47" fmla="*/ 459615 h 49"/>
              <a:gd name="T48" fmla="*/ 301788 w 53"/>
              <a:gd name="T49" fmla="*/ 494970 h 49"/>
              <a:gd name="T50" fmla="*/ 213027 w 53"/>
              <a:gd name="T51" fmla="*/ 318195 h 49"/>
              <a:gd name="T52" fmla="*/ 35505 w 53"/>
              <a:gd name="T53" fmla="*/ 335872 h 49"/>
              <a:gd name="T54" fmla="*/ 71009 w 53"/>
              <a:gd name="T55" fmla="*/ 353550 h 49"/>
              <a:gd name="T56" fmla="*/ 17752 w 53"/>
              <a:gd name="T57" fmla="*/ 459615 h 49"/>
              <a:gd name="T58" fmla="*/ 17752 w 53"/>
              <a:gd name="T59" fmla="*/ 548002 h 49"/>
              <a:gd name="T60" fmla="*/ 106514 w 53"/>
              <a:gd name="T61" fmla="*/ 707100 h 49"/>
              <a:gd name="T62" fmla="*/ 124266 w 53"/>
              <a:gd name="T63" fmla="*/ 671745 h 49"/>
              <a:gd name="T64" fmla="*/ 248532 w 53"/>
              <a:gd name="T65" fmla="*/ 459615 h 49"/>
              <a:gd name="T66" fmla="*/ 337293 w 53"/>
              <a:gd name="T67" fmla="*/ 0 h 49"/>
              <a:gd name="T68" fmla="*/ 319541 w 53"/>
              <a:gd name="T69" fmla="*/ 0 h 49"/>
              <a:gd name="T70" fmla="*/ 248532 w 53"/>
              <a:gd name="T71" fmla="*/ 70710 h 49"/>
              <a:gd name="T72" fmla="*/ 159770 w 53"/>
              <a:gd name="T73" fmla="*/ 212130 h 49"/>
              <a:gd name="T74" fmla="*/ 337293 w 53"/>
              <a:gd name="T75" fmla="*/ 318195 h 49"/>
              <a:gd name="T76" fmla="*/ 461559 w 53"/>
              <a:gd name="T77" fmla="*/ 106065 h 49"/>
              <a:gd name="T78" fmla="*/ 408302 w 53"/>
              <a:gd name="T79" fmla="*/ 35355 h 49"/>
              <a:gd name="T80" fmla="*/ 337293 w 53"/>
              <a:gd name="T81" fmla="*/ 0 h 49"/>
              <a:gd name="T82" fmla="*/ 905365 w 53"/>
              <a:gd name="T83" fmla="*/ 441937 h 49"/>
              <a:gd name="T84" fmla="*/ 816604 w 53"/>
              <a:gd name="T85" fmla="*/ 300517 h 49"/>
              <a:gd name="T86" fmla="*/ 639082 w 53"/>
              <a:gd name="T87" fmla="*/ 388905 h 49"/>
              <a:gd name="T88" fmla="*/ 763347 w 53"/>
              <a:gd name="T89" fmla="*/ 601035 h 49"/>
              <a:gd name="T90" fmla="*/ 852109 w 53"/>
              <a:gd name="T91" fmla="*/ 601035 h 49"/>
              <a:gd name="T92" fmla="*/ 923118 w 53"/>
              <a:gd name="T93" fmla="*/ 548002 h 49"/>
              <a:gd name="T94" fmla="*/ 905365 w 53"/>
              <a:gd name="T95" fmla="*/ 441937 h 49"/>
              <a:gd name="T96" fmla="*/ 124266 w 53"/>
              <a:gd name="T97" fmla="*/ 689422 h 49"/>
              <a:gd name="T98" fmla="*/ 142018 w 53"/>
              <a:gd name="T99" fmla="*/ 777810 h 49"/>
              <a:gd name="T100" fmla="*/ 230779 w 53"/>
              <a:gd name="T101" fmla="*/ 830842 h 49"/>
              <a:gd name="T102" fmla="*/ 408302 w 53"/>
              <a:gd name="T103" fmla="*/ 830842 h 49"/>
              <a:gd name="T104" fmla="*/ 408302 w 53"/>
              <a:gd name="T105" fmla="*/ 618712 h 49"/>
              <a:gd name="T106" fmla="*/ 177523 w 53"/>
              <a:gd name="T107" fmla="*/ 618712 h 49"/>
              <a:gd name="T108" fmla="*/ 124266 w 53"/>
              <a:gd name="T109" fmla="*/ 689422 h 49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3"/>
              <a:gd name="T166" fmla="*/ 0 h 49"/>
              <a:gd name="T167" fmla="*/ 53 w 53"/>
              <a:gd name="T168" fmla="*/ 49 h 49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3" h="49">
                <a:moveTo>
                  <a:pt x="43" y="35"/>
                </a:moveTo>
                <a:cubicBezTo>
                  <a:pt x="39" y="35"/>
                  <a:pt x="33" y="35"/>
                  <a:pt x="33" y="35"/>
                </a:cubicBezTo>
                <a:cubicBezTo>
                  <a:pt x="33" y="31"/>
                  <a:pt x="33" y="31"/>
                  <a:pt x="33" y="31"/>
                </a:cubicBezTo>
                <a:cubicBezTo>
                  <a:pt x="27" y="40"/>
                  <a:pt x="27" y="40"/>
                  <a:pt x="27" y="40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8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2" y="46"/>
                  <a:pt x="43" y="46"/>
                  <a:pt x="44" y="44"/>
                </a:cubicBezTo>
                <a:cubicBezTo>
                  <a:pt x="45" y="41"/>
                  <a:pt x="50" y="35"/>
                  <a:pt x="50" y="35"/>
                </a:cubicBezTo>
                <a:cubicBezTo>
                  <a:pt x="50" y="35"/>
                  <a:pt x="49" y="35"/>
                  <a:pt x="47" y="35"/>
                </a:cubicBezTo>
                <a:cubicBezTo>
                  <a:pt x="47" y="35"/>
                  <a:pt x="45" y="35"/>
                  <a:pt x="43" y="35"/>
                </a:cubicBezTo>
                <a:close/>
                <a:moveTo>
                  <a:pt x="25" y="2"/>
                </a:moveTo>
                <a:cubicBezTo>
                  <a:pt x="25" y="3"/>
                  <a:pt x="32" y="14"/>
                  <a:pt x="32" y="14"/>
                </a:cubicBezTo>
                <a:cubicBezTo>
                  <a:pt x="29" y="16"/>
                  <a:pt x="29" y="16"/>
                  <a:pt x="2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39" y="4"/>
                  <a:pt x="38" y="2"/>
                </a:cubicBezTo>
                <a:cubicBezTo>
                  <a:pt x="37" y="1"/>
                  <a:pt x="36" y="0"/>
                  <a:pt x="33" y="0"/>
                </a:cubicBezTo>
                <a:cubicBezTo>
                  <a:pt x="32" y="0"/>
                  <a:pt x="31" y="0"/>
                  <a:pt x="30" y="0"/>
                </a:cubicBezTo>
                <a:cubicBezTo>
                  <a:pt x="26" y="0"/>
                  <a:pt x="23" y="0"/>
                  <a:pt x="23" y="0"/>
                </a:cubicBezTo>
                <a:cubicBezTo>
                  <a:pt x="23" y="0"/>
                  <a:pt x="24" y="0"/>
                  <a:pt x="25" y="2"/>
                </a:cubicBezTo>
                <a:close/>
                <a:moveTo>
                  <a:pt x="14" y="26"/>
                </a:moveTo>
                <a:cubicBezTo>
                  <a:pt x="17" y="28"/>
                  <a:pt x="17" y="28"/>
                  <a:pt x="17" y="28"/>
                </a:cubicBezTo>
                <a:cubicBezTo>
                  <a:pt x="12" y="18"/>
                  <a:pt x="12" y="18"/>
                  <a:pt x="12" y="18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2" y="24"/>
                  <a:pt x="1" y="26"/>
                </a:cubicBezTo>
                <a:cubicBezTo>
                  <a:pt x="0" y="28"/>
                  <a:pt x="0" y="29"/>
                  <a:pt x="1" y="31"/>
                </a:cubicBezTo>
                <a:cubicBezTo>
                  <a:pt x="2" y="33"/>
                  <a:pt x="6" y="40"/>
                  <a:pt x="6" y="40"/>
                </a:cubicBezTo>
                <a:cubicBezTo>
                  <a:pt x="6" y="40"/>
                  <a:pt x="6" y="40"/>
                  <a:pt x="7" y="38"/>
                </a:cubicBezTo>
                <a:cubicBezTo>
                  <a:pt x="7" y="37"/>
                  <a:pt x="14" y="26"/>
                  <a:pt x="14" y="26"/>
                </a:cubicBezTo>
                <a:close/>
                <a:moveTo>
                  <a:pt x="19" y="0"/>
                </a:moveTo>
                <a:cubicBezTo>
                  <a:pt x="19" y="0"/>
                  <a:pt x="18" y="0"/>
                  <a:pt x="18" y="0"/>
                </a:cubicBezTo>
                <a:cubicBezTo>
                  <a:pt x="16" y="0"/>
                  <a:pt x="14" y="4"/>
                  <a:pt x="14" y="4"/>
                </a:cubicBezTo>
                <a:cubicBezTo>
                  <a:pt x="9" y="12"/>
                  <a:pt x="9" y="12"/>
                  <a:pt x="9" y="12"/>
                </a:cubicBezTo>
                <a:cubicBezTo>
                  <a:pt x="19" y="18"/>
                  <a:pt x="19" y="18"/>
                  <a:pt x="19" y="1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4" y="4"/>
                  <a:pt x="23" y="2"/>
                </a:cubicBezTo>
                <a:cubicBezTo>
                  <a:pt x="22" y="0"/>
                  <a:pt x="20" y="0"/>
                  <a:pt x="19" y="0"/>
                </a:cubicBezTo>
                <a:close/>
                <a:moveTo>
                  <a:pt x="51" y="25"/>
                </a:moveTo>
                <a:cubicBezTo>
                  <a:pt x="46" y="17"/>
                  <a:pt x="46" y="17"/>
                  <a:pt x="46" y="17"/>
                </a:cubicBezTo>
                <a:cubicBezTo>
                  <a:pt x="36" y="22"/>
                  <a:pt x="36" y="22"/>
                  <a:pt x="36" y="2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6" y="34"/>
                  <a:pt x="48" y="34"/>
                </a:cubicBezTo>
                <a:cubicBezTo>
                  <a:pt x="50" y="34"/>
                  <a:pt x="52" y="32"/>
                  <a:pt x="52" y="31"/>
                </a:cubicBezTo>
                <a:cubicBezTo>
                  <a:pt x="53" y="29"/>
                  <a:pt x="51" y="25"/>
                  <a:pt x="51" y="25"/>
                </a:cubicBezTo>
                <a:close/>
                <a:moveTo>
                  <a:pt x="7" y="39"/>
                </a:moveTo>
                <a:cubicBezTo>
                  <a:pt x="6" y="41"/>
                  <a:pt x="8" y="44"/>
                  <a:pt x="8" y="44"/>
                </a:cubicBezTo>
                <a:cubicBezTo>
                  <a:pt x="9" y="47"/>
                  <a:pt x="13" y="47"/>
                  <a:pt x="13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35"/>
                  <a:pt x="23" y="35"/>
                  <a:pt x="2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9" y="37"/>
                  <a:pt x="7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662" name="文本框 2120"/>
          <p:cNvSpPr>
            <a:spLocks noChangeArrowheads="1"/>
          </p:cNvSpPr>
          <p:nvPr/>
        </p:nvSpPr>
        <p:spPr bwMode="auto">
          <a:xfrm>
            <a:off x="4243628" y="2306314"/>
            <a:ext cx="132493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35%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48663" name="文本框 2124"/>
          <p:cNvSpPr>
            <a:spLocks noChangeArrowheads="1"/>
          </p:cNvSpPr>
          <p:nvPr/>
        </p:nvSpPr>
        <p:spPr bwMode="auto">
          <a:xfrm>
            <a:off x="4343568" y="4526103"/>
            <a:ext cx="132493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54%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48664" name="文本框 2128"/>
          <p:cNvSpPr>
            <a:spLocks noChangeArrowheads="1"/>
          </p:cNvSpPr>
          <p:nvPr/>
        </p:nvSpPr>
        <p:spPr bwMode="auto">
          <a:xfrm>
            <a:off x="9510825" y="2306314"/>
            <a:ext cx="132493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23%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48665" name="文本框 2132"/>
          <p:cNvSpPr>
            <a:spLocks noChangeArrowheads="1"/>
          </p:cNvSpPr>
          <p:nvPr/>
        </p:nvSpPr>
        <p:spPr bwMode="auto">
          <a:xfrm>
            <a:off x="9610765" y="4526103"/>
            <a:ext cx="1324934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29%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48666" name="Freeform 19"/>
          <p:cNvSpPr>
            <a:spLocks noEditPoints="1" noChangeArrowheads="1"/>
          </p:cNvSpPr>
          <p:nvPr/>
        </p:nvSpPr>
        <p:spPr bwMode="auto">
          <a:xfrm>
            <a:off x="7040852" y="2240933"/>
            <a:ext cx="681045" cy="527046"/>
          </a:xfrm>
          <a:custGeom>
            <a:avLst/>
            <a:gdLst>
              <a:gd name="T0" fmla="*/ 673127 w 67"/>
              <a:gd name="T1" fmla="*/ 271226 h 52"/>
              <a:gd name="T2" fmla="*/ 501265 w 67"/>
              <a:gd name="T3" fmla="*/ 442527 h 52"/>
              <a:gd name="T4" fmla="*/ 673127 w 67"/>
              <a:gd name="T5" fmla="*/ 613828 h 52"/>
              <a:gd name="T6" fmla="*/ 844989 w 67"/>
              <a:gd name="T7" fmla="*/ 442527 h 52"/>
              <a:gd name="T8" fmla="*/ 673127 w 67"/>
              <a:gd name="T9" fmla="*/ 271226 h 52"/>
              <a:gd name="T10" fmla="*/ 830667 w 67"/>
              <a:gd name="T11" fmla="*/ 57100 h 52"/>
              <a:gd name="T12" fmla="*/ 759058 w 67"/>
              <a:gd name="T13" fmla="*/ 57100 h 52"/>
              <a:gd name="T14" fmla="*/ 673127 w 67"/>
              <a:gd name="T15" fmla="*/ 0 h 52"/>
              <a:gd name="T16" fmla="*/ 558552 w 67"/>
              <a:gd name="T17" fmla="*/ 0 h 52"/>
              <a:gd name="T18" fmla="*/ 472621 w 67"/>
              <a:gd name="T19" fmla="*/ 57100 h 52"/>
              <a:gd name="T20" fmla="*/ 143219 w 67"/>
              <a:gd name="T21" fmla="*/ 57100 h 52"/>
              <a:gd name="T22" fmla="*/ 0 w 67"/>
              <a:gd name="T23" fmla="*/ 285502 h 52"/>
              <a:gd name="T24" fmla="*/ 0 w 67"/>
              <a:gd name="T25" fmla="*/ 613828 h 52"/>
              <a:gd name="T26" fmla="*/ 143219 w 67"/>
              <a:gd name="T27" fmla="*/ 742304 h 52"/>
              <a:gd name="T28" fmla="*/ 830667 w 67"/>
              <a:gd name="T29" fmla="*/ 742304 h 52"/>
              <a:gd name="T30" fmla="*/ 959564 w 67"/>
              <a:gd name="T31" fmla="*/ 613828 h 52"/>
              <a:gd name="T32" fmla="*/ 959564 w 67"/>
              <a:gd name="T33" fmla="*/ 285502 h 52"/>
              <a:gd name="T34" fmla="*/ 830667 w 67"/>
              <a:gd name="T35" fmla="*/ 57100 h 52"/>
              <a:gd name="T36" fmla="*/ 329403 w 67"/>
              <a:gd name="T37" fmla="*/ 271226 h 52"/>
              <a:gd name="T38" fmla="*/ 272115 w 67"/>
              <a:gd name="T39" fmla="*/ 285502 h 52"/>
              <a:gd name="T40" fmla="*/ 114575 w 67"/>
              <a:gd name="T41" fmla="*/ 285502 h 52"/>
              <a:gd name="T42" fmla="*/ 71609 w 67"/>
              <a:gd name="T43" fmla="*/ 271226 h 52"/>
              <a:gd name="T44" fmla="*/ 71609 w 67"/>
              <a:gd name="T45" fmla="*/ 242676 h 52"/>
              <a:gd name="T46" fmla="*/ 114575 w 67"/>
              <a:gd name="T47" fmla="*/ 185576 h 52"/>
              <a:gd name="T48" fmla="*/ 272115 w 67"/>
              <a:gd name="T49" fmla="*/ 185576 h 52"/>
              <a:gd name="T50" fmla="*/ 329403 w 67"/>
              <a:gd name="T51" fmla="*/ 242676 h 52"/>
              <a:gd name="T52" fmla="*/ 329403 w 67"/>
              <a:gd name="T53" fmla="*/ 271226 h 52"/>
              <a:gd name="T54" fmla="*/ 673127 w 67"/>
              <a:gd name="T55" fmla="*/ 685204 h 52"/>
              <a:gd name="T56" fmla="*/ 429656 w 67"/>
              <a:gd name="T57" fmla="*/ 442527 h 52"/>
              <a:gd name="T58" fmla="*/ 673127 w 67"/>
              <a:gd name="T59" fmla="*/ 199851 h 52"/>
              <a:gd name="T60" fmla="*/ 916598 w 67"/>
              <a:gd name="T61" fmla="*/ 442527 h 52"/>
              <a:gd name="T62" fmla="*/ 673127 w 67"/>
              <a:gd name="T63" fmla="*/ 685204 h 5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52"/>
              <a:gd name="T98" fmla="*/ 67 w 67"/>
              <a:gd name="T99" fmla="*/ 52 h 5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52">
                <a:moveTo>
                  <a:pt x="47" y="19"/>
                </a:moveTo>
                <a:cubicBezTo>
                  <a:pt x="40" y="19"/>
                  <a:pt x="35" y="25"/>
                  <a:pt x="35" y="31"/>
                </a:cubicBezTo>
                <a:cubicBezTo>
                  <a:pt x="35" y="38"/>
                  <a:pt x="40" y="43"/>
                  <a:pt x="47" y="43"/>
                </a:cubicBezTo>
                <a:cubicBezTo>
                  <a:pt x="53" y="43"/>
                  <a:pt x="59" y="38"/>
                  <a:pt x="59" y="31"/>
                </a:cubicBezTo>
                <a:cubicBezTo>
                  <a:pt x="59" y="25"/>
                  <a:pt x="53" y="19"/>
                  <a:pt x="47" y="19"/>
                </a:cubicBezTo>
                <a:close/>
                <a:moveTo>
                  <a:pt x="58" y="4"/>
                </a:moveTo>
                <a:cubicBezTo>
                  <a:pt x="53" y="4"/>
                  <a:pt x="53" y="4"/>
                  <a:pt x="53" y="4"/>
                </a:cubicBezTo>
                <a:cubicBezTo>
                  <a:pt x="52" y="4"/>
                  <a:pt x="50" y="0"/>
                  <a:pt x="4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6" y="0"/>
                  <a:pt x="34" y="4"/>
                  <a:pt x="33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4" y="4"/>
                  <a:pt x="0" y="13"/>
                  <a:pt x="0" y="2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9"/>
                  <a:pt x="4" y="52"/>
                  <a:pt x="10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64" y="52"/>
                  <a:pt x="67" y="49"/>
                  <a:pt x="67" y="43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13"/>
                  <a:pt x="64" y="4"/>
                  <a:pt x="58" y="4"/>
                </a:cubicBezTo>
                <a:close/>
                <a:moveTo>
                  <a:pt x="23" y="19"/>
                </a:moveTo>
                <a:cubicBezTo>
                  <a:pt x="23" y="21"/>
                  <a:pt x="20" y="20"/>
                  <a:pt x="19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0"/>
                  <a:pt x="5" y="21"/>
                  <a:pt x="5" y="19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3"/>
                  <a:pt x="8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3"/>
                  <a:pt x="23" y="15"/>
                  <a:pt x="23" y="17"/>
                </a:cubicBezTo>
                <a:lnTo>
                  <a:pt x="23" y="19"/>
                </a:lnTo>
                <a:close/>
                <a:moveTo>
                  <a:pt x="47" y="48"/>
                </a:moveTo>
                <a:cubicBezTo>
                  <a:pt x="37" y="48"/>
                  <a:pt x="30" y="41"/>
                  <a:pt x="30" y="31"/>
                </a:cubicBezTo>
                <a:cubicBezTo>
                  <a:pt x="30" y="22"/>
                  <a:pt x="37" y="14"/>
                  <a:pt x="47" y="14"/>
                </a:cubicBezTo>
                <a:cubicBezTo>
                  <a:pt x="56" y="14"/>
                  <a:pt x="64" y="22"/>
                  <a:pt x="64" y="31"/>
                </a:cubicBezTo>
                <a:cubicBezTo>
                  <a:pt x="64" y="41"/>
                  <a:pt x="56" y="48"/>
                  <a:pt x="47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9" name="Group 17"/>
          <p:cNvGrpSpPr/>
          <p:nvPr/>
        </p:nvGrpSpPr>
        <p:grpSpPr bwMode="auto">
          <a:xfrm>
            <a:off x="1991918" y="4404521"/>
            <a:ext cx="357930" cy="565542"/>
            <a:chOff x="0" y="0"/>
            <a:chExt cx="169863" cy="268288"/>
          </a:xfrm>
          <a:solidFill>
            <a:schemeClr val="bg1"/>
          </a:solidFill>
        </p:grpSpPr>
        <p:sp>
          <p:nvSpPr>
            <p:cNvPr id="1048667" name="Freeform 17"/>
            <p:cNvSpPr>
              <a:spLocks noChangeArrowheads="1"/>
            </p:cNvSpPr>
            <p:nvPr/>
          </p:nvSpPr>
          <p:spPr bwMode="auto">
            <a:xfrm>
              <a:off x="74613" y="79375"/>
              <a:ext cx="41275" cy="79375"/>
            </a:xfrm>
            <a:custGeom>
              <a:avLst/>
              <a:gdLst>
                <a:gd name="T0" fmla="*/ 37523 w 11"/>
                <a:gd name="T1" fmla="*/ 64256 h 21"/>
                <a:gd name="T2" fmla="*/ 37523 w 11"/>
                <a:gd name="T3" fmla="*/ 64256 h 21"/>
                <a:gd name="T4" fmla="*/ 37523 w 11"/>
                <a:gd name="T5" fmla="*/ 64256 h 21"/>
                <a:gd name="T6" fmla="*/ 18761 w 11"/>
                <a:gd name="T7" fmla="*/ 49137 h 21"/>
                <a:gd name="T8" fmla="*/ 18761 w 11"/>
                <a:gd name="T9" fmla="*/ 7560 h 21"/>
                <a:gd name="T10" fmla="*/ 7505 w 11"/>
                <a:gd name="T11" fmla="*/ 0 h 21"/>
                <a:gd name="T12" fmla="*/ 0 w 11"/>
                <a:gd name="T13" fmla="*/ 7560 h 21"/>
                <a:gd name="T14" fmla="*/ 0 w 11"/>
                <a:gd name="T15" fmla="*/ 56696 h 21"/>
                <a:gd name="T16" fmla="*/ 18761 w 11"/>
                <a:gd name="T17" fmla="*/ 68036 h 21"/>
                <a:gd name="T18" fmla="*/ 26266 w 11"/>
                <a:gd name="T19" fmla="*/ 75595 h 21"/>
                <a:gd name="T20" fmla="*/ 30018 w 11"/>
                <a:gd name="T21" fmla="*/ 75595 h 21"/>
                <a:gd name="T22" fmla="*/ 41275 w 11"/>
                <a:gd name="T23" fmla="*/ 75595 h 21"/>
                <a:gd name="T24" fmla="*/ 37523 w 11"/>
                <a:gd name="T25" fmla="*/ 64256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"/>
                <a:gd name="T40" fmla="*/ 0 h 21"/>
                <a:gd name="T41" fmla="*/ 11 w 11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" h="21"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1" y="19"/>
                    <a:pt x="11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8668" name="Freeform 18"/>
            <p:cNvSpPr>
              <a:spLocks noEditPoints="1" noChangeArrowheads="1"/>
            </p:cNvSpPr>
            <p:nvPr/>
          </p:nvSpPr>
          <p:spPr bwMode="auto">
            <a:xfrm>
              <a:off x="0" y="0"/>
              <a:ext cx="169863" cy="268288"/>
            </a:xfrm>
            <a:custGeom>
              <a:avLst/>
              <a:gdLst>
                <a:gd name="T0" fmla="*/ 169863 w 45"/>
                <a:gd name="T1" fmla="*/ 132255 h 71"/>
                <a:gd name="T2" fmla="*/ 132116 w 45"/>
                <a:gd name="T3" fmla="*/ 64238 h 71"/>
                <a:gd name="T4" fmla="*/ 132116 w 45"/>
                <a:gd name="T5" fmla="*/ 18894 h 71"/>
                <a:gd name="T6" fmla="*/ 113242 w 45"/>
                <a:gd name="T7" fmla="*/ 0 h 71"/>
                <a:gd name="T8" fmla="*/ 52846 w 45"/>
                <a:gd name="T9" fmla="*/ 0 h 71"/>
                <a:gd name="T10" fmla="*/ 33973 w 45"/>
                <a:gd name="T11" fmla="*/ 18894 h 71"/>
                <a:gd name="T12" fmla="*/ 33973 w 45"/>
                <a:gd name="T13" fmla="*/ 64238 h 71"/>
                <a:gd name="T14" fmla="*/ 0 w 45"/>
                <a:gd name="T15" fmla="*/ 132255 h 71"/>
                <a:gd name="T16" fmla="*/ 33973 w 45"/>
                <a:gd name="T17" fmla="*/ 200271 h 71"/>
                <a:gd name="T18" fmla="*/ 33973 w 45"/>
                <a:gd name="T19" fmla="*/ 245616 h 71"/>
                <a:gd name="T20" fmla="*/ 52846 w 45"/>
                <a:gd name="T21" fmla="*/ 268288 h 71"/>
                <a:gd name="T22" fmla="*/ 113242 w 45"/>
                <a:gd name="T23" fmla="*/ 268288 h 71"/>
                <a:gd name="T24" fmla="*/ 132116 w 45"/>
                <a:gd name="T25" fmla="*/ 245616 h 71"/>
                <a:gd name="T26" fmla="*/ 132116 w 45"/>
                <a:gd name="T27" fmla="*/ 200271 h 71"/>
                <a:gd name="T28" fmla="*/ 169863 w 45"/>
                <a:gd name="T29" fmla="*/ 132255 h 71"/>
                <a:gd name="T30" fmla="*/ 15099 w 45"/>
                <a:gd name="T31" fmla="*/ 132255 h 71"/>
                <a:gd name="T32" fmla="*/ 83044 w 45"/>
                <a:gd name="T33" fmla="*/ 64238 h 71"/>
                <a:gd name="T34" fmla="*/ 150989 w 45"/>
                <a:gd name="T35" fmla="*/ 132255 h 71"/>
                <a:gd name="T36" fmla="*/ 83044 w 45"/>
                <a:gd name="T37" fmla="*/ 200271 h 71"/>
                <a:gd name="T38" fmla="*/ 15099 w 45"/>
                <a:gd name="T39" fmla="*/ 132255 h 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5"/>
                <a:gd name="T61" fmla="*/ 0 h 71"/>
                <a:gd name="T62" fmla="*/ 45 w 45"/>
                <a:gd name="T63" fmla="*/ 71 h 7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5" h="71">
                  <a:moveTo>
                    <a:pt x="45" y="35"/>
                  </a:moveTo>
                  <a:cubicBezTo>
                    <a:pt x="45" y="28"/>
                    <a:pt x="41" y="21"/>
                    <a:pt x="35" y="1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2"/>
                    <a:pt x="9" y="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21"/>
                    <a:pt x="0" y="28"/>
                    <a:pt x="0" y="35"/>
                  </a:cubicBezTo>
                  <a:cubicBezTo>
                    <a:pt x="0" y="43"/>
                    <a:pt x="3" y="49"/>
                    <a:pt x="9" y="53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8"/>
                    <a:pt x="11" y="71"/>
                    <a:pt x="14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3" y="71"/>
                    <a:pt x="35" y="68"/>
                    <a:pt x="35" y="65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1" y="49"/>
                    <a:pt x="45" y="43"/>
                    <a:pt x="45" y="35"/>
                  </a:cubicBezTo>
                  <a:close/>
                  <a:moveTo>
                    <a:pt x="4" y="35"/>
                  </a:moveTo>
                  <a:cubicBezTo>
                    <a:pt x="4" y="25"/>
                    <a:pt x="12" y="17"/>
                    <a:pt x="22" y="17"/>
                  </a:cubicBezTo>
                  <a:cubicBezTo>
                    <a:pt x="32" y="17"/>
                    <a:pt x="40" y="25"/>
                    <a:pt x="40" y="35"/>
                  </a:cubicBezTo>
                  <a:cubicBezTo>
                    <a:pt x="40" y="45"/>
                    <a:pt x="32" y="53"/>
                    <a:pt x="22" y="53"/>
                  </a:cubicBezTo>
                  <a:cubicBezTo>
                    <a:pt x="12" y="53"/>
                    <a:pt x="4" y="4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48669" name="Freeform 11"/>
          <p:cNvSpPr>
            <a:spLocks noEditPoints="1" noChangeArrowheads="1"/>
          </p:cNvSpPr>
          <p:nvPr/>
        </p:nvSpPr>
        <p:spPr bwMode="auto">
          <a:xfrm>
            <a:off x="7096114" y="4468057"/>
            <a:ext cx="602595" cy="545621"/>
          </a:xfrm>
          <a:custGeom>
            <a:avLst/>
            <a:gdLst>
              <a:gd name="T0" fmla="*/ 585539 w 58"/>
              <a:gd name="T1" fmla="*/ 517237 h 52"/>
              <a:gd name="T2" fmla="*/ 688009 w 58"/>
              <a:gd name="T3" fmla="*/ 502459 h 52"/>
              <a:gd name="T4" fmla="*/ 658732 w 58"/>
              <a:gd name="T5" fmla="*/ 443346 h 52"/>
              <a:gd name="T6" fmla="*/ 556262 w 58"/>
              <a:gd name="T7" fmla="*/ 443346 h 52"/>
              <a:gd name="T8" fmla="*/ 585539 w 58"/>
              <a:gd name="T9" fmla="*/ 517237 h 52"/>
              <a:gd name="T10" fmla="*/ 0 w 58"/>
              <a:gd name="T11" fmla="*/ 768466 h 52"/>
              <a:gd name="T12" fmla="*/ 263493 w 58"/>
              <a:gd name="T13" fmla="*/ 768466 h 52"/>
              <a:gd name="T14" fmla="*/ 307408 w 58"/>
              <a:gd name="T15" fmla="*/ 605906 h 52"/>
              <a:gd name="T16" fmla="*/ 87831 w 58"/>
              <a:gd name="T17" fmla="*/ 635462 h 52"/>
              <a:gd name="T18" fmla="*/ 0 w 58"/>
              <a:gd name="T19" fmla="*/ 768466 h 52"/>
              <a:gd name="T20" fmla="*/ 541624 w 58"/>
              <a:gd name="T21" fmla="*/ 443346 h 52"/>
              <a:gd name="T22" fmla="*/ 629455 w 58"/>
              <a:gd name="T23" fmla="*/ 251229 h 52"/>
              <a:gd name="T24" fmla="*/ 556262 w 58"/>
              <a:gd name="T25" fmla="*/ 73891 h 52"/>
              <a:gd name="T26" fmla="*/ 365962 w 58"/>
              <a:gd name="T27" fmla="*/ 0 h 52"/>
              <a:gd name="T28" fmla="*/ 190300 w 58"/>
              <a:gd name="T29" fmla="*/ 73891 h 52"/>
              <a:gd name="T30" fmla="*/ 117108 w 58"/>
              <a:gd name="T31" fmla="*/ 251229 h 52"/>
              <a:gd name="T32" fmla="*/ 204939 w 58"/>
              <a:gd name="T33" fmla="*/ 443346 h 52"/>
              <a:gd name="T34" fmla="*/ 204939 w 58"/>
              <a:gd name="T35" fmla="*/ 443346 h 52"/>
              <a:gd name="T36" fmla="*/ 131746 w 58"/>
              <a:gd name="T37" fmla="*/ 561571 h 52"/>
              <a:gd name="T38" fmla="*/ 278131 w 58"/>
              <a:gd name="T39" fmla="*/ 546793 h 52"/>
              <a:gd name="T40" fmla="*/ 307408 w 58"/>
              <a:gd name="T41" fmla="*/ 605906 h 52"/>
              <a:gd name="T42" fmla="*/ 365962 w 58"/>
              <a:gd name="T43" fmla="*/ 768466 h 52"/>
              <a:gd name="T44" fmla="*/ 424516 w 58"/>
              <a:gd name="T45" fmla="*/ 605906 h 52"/>
              <a:gd name="T46" fmla="*/ 526985 w 58"/>
              <a:gd name="T47" fmla="*/ 472902 h 52"/>
              <a:gd name="T48" fmla="*/ 541624 w 58"/>
              <a:gd name="T49" fmla="*/ 443346 h 52"/>
              <a:gd name="T50" fmla="*/ 365962 w 58"/>
              <a:gd name="T51" fmla="*/ 384233 h 52"/>
              <a:gd name="T52" fmla="*/ 234216 w 58"/>
              <a:gd name="T53" fmla="*/ 251229 h 52"/>
              <a:gd name="T54" fmla="*/ 365962 w 58"/>
              <a:gd name="T55" fmla="*/ 118226 h 52"/>
              <a:gd name="T56" fmla="*/ 512347 w 58"/>
              <a:gd name="T57" fmla="*/ 251229 h 52"/>
              <a:gd name="T58" fmla="*/ 365962 w 58"/>
              <a:gd name="T59" fmla="*/ 384233 h 52"/>
              <a:gd name="T60" fmla="*/ 717286 w 58"/>
              <a:gd name="T61" fmla="*/ 561571 h 52"/>
              <a:gd name="T62" fmla="*/ 439154 w 58"/>
              <a:gd name="T63" fmla="*/ 591128 h 52"/>
              <a:gd name="T64" fmla="*/ 453793 w 58"/>
              <a:gd name="T65" fmla="*/ 768466 h 52"/>
              <a:gd name="T66" fmla="*/ 849032 w 58"/>
              <a:gd name="T67" fmla="*/ 768466 h 52"/>
              <a:gd name="T68" fmla="*/ 717286 w 58"/>
              <a:gd name="T69" fmla="*/ 561571 h 5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8"/>
              <a:gd name="T106" fmla="*/ 0 h 52"/>
              <a:gd name="T107" fmla="*/ 58 w 58"/>
              <a:gd name="T108" fmla="*/ 52 h 5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8" h="52">
                <a:moveTo>
                  <a:pt x="40" y="35"/>
                </a:moveTo>
                <a:cubicBezTo>
                  <a:pt x="47" y="34"/>
                  <a:pt x="47" y="34"/>
                  <a:pt x="47" y="34"/>
                </a:cubicBezTo>
                <a:cubicBezTo>
                  <a:pt x="45" y="30"/>
                  <a:pt x="45" y="30"/>
                  <a:pt x="45" y="30"/>
                </a:cubicBezTo>
                <a:cubicBezTo>
                  <a:pt x="38" y="30"/>
                  <a:pt x="38" y="30"/>
                  <a:pt x="38" y="30"/>
                </a:cubicBezTo>
                <a:lnTo>
                  <a:pt x="40" y="35"/>
                </a:lnTo>
                <a:close/>
                <a:moveTo>
                  <a:pt x="0" y="52"/>
                </a:moveTo>
                <a:cubicBezTo>
                  <a:pt x="18" y="52"/>
                  <a:pt x="18" y="52"/>
                  <a:pt x="18" y="52"/>
                </a:cubicBezTo>
                <a:cubicBezTo>
                  <a:pt x="21" y="41"/>
                  <a:pt x="21" y="41"/>
                  <a:pt x="21" y="41"/>
                </a:cubicBezTo>
                <a:cubicBezTo>
                  <a:pt x="6" y="43"/>
                  <a:pt x="6" y="43"/>
                  <a:pt x="6" y="43"/>
                </a:cubicBezTo>
                <a:lnTo>
                  <a:pt x="0" y="52"/>
                </a:lnTo>
                <a:close/>
                <a:moveTo>
                  <a:pt x="37" y="30"/>
                </a:moveTo>
                <a:cubicBezTo>
                  <a:pt x="41" y="26"/>
                  <a:pt x="43" y="22"/>
                  <a:pt x="43" y="17"/>
                </a:cubicBezTo>
                <a:cubicBezTo>
                  <a:pt x="43" y="12"/>
                  <a:pt x="41" y="8"/>
                  <a:pt x="38" y="5"/>
                </a:cubicBezTo>
                <a:cubicBezTo>
                  <a:pt x="34" y="2"/>
                  <a:pt x="30" y="0"/>
                  <a:pt x="25" y="0"/>
                </a:cubicBezTo>
                <a:cubicBezTo>
                  <a:pt x="21" y="0"/>
                  <a:pt x="16" y="2"/>
                  <a:pt x="13" y="5"/>
                </a:cubicBezTo>
                <a:cubicBezTo>
                  <a:pt x="10" y="8"/>
                  <a:pt x="8" y="12"/>
                  <a:pt x="8" y="17"/>
                </a:cubicBezTo>
                <a:cubicBezTo>
                  <a:pt x="8" y="22"/>
                  <a:pt x="10" y="26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9" y="38"/>
                  <a:pt x="9" y="38"/>
                  <a:pt x="9" y="38"/>
                </a:cubicBezTo>
                <a:cubicBezTo>
                  <a:pt x="19" y="37"/>
                  <a:pt x="19" y="37"/>
                  <a:pt x="19" y="37"/>
                </a:cubicBezTo>
                <a:cubicBezTo>
                  <a:pt x="20" y="38"/>
                  <a:pt x="21" y="40"/>
                  <a:pt x="21" y="41"/>
                </a:cubicBezTo>
                <a:cubicBezTo>
                  <a:pt x="23" y="44"/>
                  <a:pt x="24" y="48"/>
                  <a:pt x="25" y="52"/>
                </a:cubicBezTo>
                <a:cubicBezTo>
                  <a:pt x="26" y="48"/>
                  <a:pt x="28" y="44"/>
                  <a:pt x="29" y="41"/>
                </a:cubicBezTo>
                <a:cubicBezTo>
                  <a:pt x="31" y="38"/>
                  <a:pt x="33" y="35"/>
                  <a:pt x="36" y="32"/>
                </a:cubicBezTo>
                <a:lnTo>
                  <a:pt x="37" y="30"/>
                </a:lnTo>
                <a:close/>
                <a:moveTo>
                  <a:pt x="25" y="26"/>
                </a:moveTo>
                <a:cubicBezTo>
                  <a:pt x="20" y="26"/>
                  <a:pt x="16" y="22"/>
                  <a:pt x="16" y="17"/>
                </a:cubicBezTo>
                <a:cubicBezTo>
                  <a:pt x="16" y="12"/>
                  <a:pt x="20" y="8"/>
                  <a:pt x="25" y="8"/>
                </a:cubicBezTo>
                <a:cubicBezTo>
                  <a:pt x="30" y="8"/>
                  <a:pt x="35" y="12"/>
                  <a:pt x="35" y="17"/>
                </a:cubicBezTo>
                <a:cubicBezTo>
                  <a:pt x="35" y="22"/>
                  <a:pt x="30" y="26"/>
                  <a:pt x="25" y="26"/>
                </a:cubicBezTo>
                <a:close/>
                <a:moveTo>
                  <a:pt x="49" y="38"/>
                </a:moveTo>
                <a:cubicBezTo>
                  <a:pt x="30" y="40"/>
                  <a:pt x="30" y="40"/>
                  <a:pt x="30" y="40"/>
                </a:cubicBezTo>
                <a:cubicBezTo>
                  <a:pt x="31" y="52"/>
                  <a:pt x="31" y="52"/>
                  <a:pt x="31" y="52"/>
                </a:cubicBezTo>
                <a:cubicBezTo>
                  <a:pt x="58" y="52"/>
                  <a:pt x="58" y="52"/>
                  <a:pt x="58" y="52"/>
                </a:cubicBezTo>
                <a:lnTo>
                  <a:pt x="49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670" name="矩形 19"/>
          <p:cNvSpPr/>
          <p:nvPr/>
        </p:nvSpPr>
        <p:spPr>
          <a:xfrm>
            <a:off x="1612828" y="5316857"/>
            <a:ext cx="375430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1" name="矩形 20"/>
          <p:cNvSpPr/>
          <p:nvPr/>
        </p:nvSpPr>
        <p:spPr>
          <a:xfrm>
            <a:off x="2536786" y="4512379"/>
            <a:ext cx="1706842" cy="45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2" name="矩形 21"/>
          <p:cNvSpPr/>
          <p:nvPr/>
        </p:nvSpPr>
        <p:spPr>
          <a:xfrm>
            <a:off x="1712768" y="3186853"/>
            <a:ext cx="375430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3" name="矩形 22"/>
          <p:cNvSpPr/>
          <p:nvPr/>
        </p:nvSpPr>
        <p:spPr>
          <a:xfrm>
            <a:off x="2636726" y="2382375"/>
            <a:ext cx="1706842" cy="45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4" name="矩形 23"/>
          <p:cNvSpPr/>
          <p:nvPr/>
        </p:nvSpPr>
        <p:spPr>
          <a:xfrm>
            <a:off x="6824870" y="5208999"/>
            <a:ext cx="375430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5" name="矩形 24"/>
          <p:cNvSpPr/>
          <p:nvPr/>
        </p:nvSpPr>
        <p:spPr>
          <a:xfrm>
            <a:off x="7803983" y="4502276"/>
            <a:ext cx="1706842" cy="45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6" name="矩形 25"/>
          <p:cNvSpPr/>
          <p:nvPr/>
        </p:nvSpPr>
        <p:spPr>
          <a:xfrm>
            <a:off x="6979965" y="3128417"/>
            <a:ext cx="375430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7" name="矩形 26"/>
          <p:cNvSpPr/>
          <p:nvPr/>
        </p:nvSpPr>
        <p:spPr>
          <a:xfrm>
            <a:off x="7903923" y="2323939"/>
            <a:ext cx="1706842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8" name="矩形 27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品牌定位</a:t>
            </a:r>
          </a:p>
        </p:txBody>
      </p:sp>
      <p:pic>
        <p:nvPicPr>
          <p:cNvPr id="2097213" name="图片 28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图片 4"/>
          <p:cNvPicPr>
            <a:picLocks noChangeAspect="1"/>
          </p:cNvPicPr>
          <p:nvPr/>
        </p:nvPicPr>
        <p:blipFill rotWithShape="1">
          <a:blip r:embed="rId2"/>
          <a:srcRect l="57537"/>
          <a:stretch>
            <a:fillRect/>
          </a:stretch>
        </p:blipFill>
        <p:spPr>
          <a:xfrm>
            <a:off x="6103619" y="4868"/>
            <a:ext cx="6115487" cy="6874492"/>
          </a:xfrm>
          <a:prstGeom prst="rect">
            <a:avLst/>
          </a:prstGeom>
        </p:spPr>
      </p:pic>
      <p:sp>
        <p:nvSpPr>
          <p:cNvPr id="1048679" name="空心弧 7"/>
          <p:cNvSpPr/>
          <p:nvPr/>
        </p:nvSpPr>
        <p:spPr>
          <a:xfrm>
            <a:off x="5154874" y="2116022"/>
            <a:ext cx="1853514" cy="1853514"/>
          </a:xfrm>
          <a:prstGeom prst="blockArc">
            <a:avLst>
              <a:gd name="adj1" fmla="val 10800000"/>
              <a:gd name="adj2" fmla="val 19726904"/>
              <a:gd name="adj3" fmla="val 114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0" name="空心弧 8"/>
          <p:cNvSpPr/>
          <p:nvPr/>
        </p:nvSpPr>
        <p:spPr>
          <a:xfrm flipH="1" flipV="1">
            <a:off x="5154874" y="2116022"/>
            <a:ext cx="1853514" cy="1853514"/>
          </a:xfrm>
          <a:prstGeom prst="blockArc">
            <a:avLst>
              <a:gd name="adj1" fmla="val 10800000"/>
              <a:gd name="adj2" fmla="val 19726904"/>
              <a:gd name="adj3" fmla="val 114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1" name="等腰三角形 9"/>
          <p:cNvSpPr/>
          <p:nvPr/>
        </p:nvSpPr>
        <p:spPr>
          <a:xfrm rot="8776537">
            <a:off x="6627615" y="2513851"/>
            <a:ext cx="381953" cy="3292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82" name="等腰三角形 10"/>
          <p:cNvSpPr/>
          <p:nvPr/>
        </p:nvSpPr>
        <p:spPr>
          <a:xfrm rot="18999367">
            <a:off x="5155339" y="3258356"/>
            <a:ext cx="381953" cy="3292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32" name="直接连接符 11"/>
          <p:cNvCxnSpPr>
            <a:cxnSpLocks/>
            <a:stCxn id="1048680" idx="0"/>
          </p:cNvCxnSpPr>
          <p:nvPr/>
        </p:nvCxnSpPr>
        <p:spPr>
          <a:xfrm>
            <a:off x="6902617" y="3042779"/>
            <a:ext cx="23077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接连接符 12"/>
          <p:cNvCxnSpPr>
            <a:cxnSpLocks/>
          </p:cNvCxnSpPr>
          <p:nvPr/>
        </p:nvCxnSpPr>
        <p:spPr>
          <a:xfrm>
            <a:off x="3038571" y="3036683"/>
            <a:ext cx="2307744" cy="0"/>
          </a:xfrm>
          <a:prstGeom prst="line">
            <a:avLst/>
          </a:prstGeom>
          <a:ln>
            <a:solidFill>
              <a:srgbClr val="CCB5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3" name="文本框 13"/>
          <p:cNvSpPr txBox="1"/>
          <p:nvPr/>
        </p:nvSpPr>
        <p:spPr>
          <a:xfrm>
            <a:off x="7008388" y="2614598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1048684" name="文本框 14"/>
          <p:cNvSpPr txBox="1"/>
          <p:nvPr/>
        </p:nvSpPr>
        <p:spPr>
          <a:xfrm>
            <a:off x="7008388" y="3044425"/>
            <a:ext cx="375827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</a:t>
            </a:r>
          </a:p>
        </p:txBody>
      </p:sp>
      <p:sp>
        <p:nvSpPr>
          <p:cNvPr id="1048685" name="文本框 15"/>
          <p:cNvSpPr txBox="1"/>
          <p:nvPr/>
        </p:nvSpPr>
        <p:spPr>
          <a:xfrm>
            <a:off x="2961961" y="2643925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1048686" name="文本框 16"/>
          <p:cNvSpPr txBox="1"/>
          <p:nvPr/>
        </p:nvSpPr>
        <p:spPr>
          <a:xfrm>
            <a:off x="1309636" y="3097178"/>
            <a:ext cx="375827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</a:t>
            </a:r>
          </a:p>
        </p:txBody>
      </p:sp>
      <p:grpSp>
        <p:nvGrpSpPr>
          <p:cNvPr id="71" name="Group 35"/>
          <p:cNvGrpSpPr/>
          <p:nvPr/>
        </p:nvGrpSpPr>
        <p:grpSpPr>
          <a:xfrm>
            <a:off x="5847296" y="2784128"/>
            <a:ext cx="524040" cy="520593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1048687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88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89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0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1" name="Freeform 154"/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2" name="Freeform 155"/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3" name="Freeform 156"/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4" name="Freeform 157"/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5" name="Freeform 158"/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6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7" name="Freeform 160"/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8" name="Freeform 161"/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699" name="Freeform 162"/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00" name="Freeform 163"/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01" name="Freeform 164"/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02" name="Freeform 165"/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03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04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145734" name="直接连接符 40"/>
          <p:cNvCxnSpPr>
            <a:cxnSpLocks/>
          </p:cNvCxnSpPr>
          <p:nvPr/>
        </p:nvCxnSpPr>
        <p:spPr>
          <a:xfrm>
            <a:off x="3048852" y="3030585"/>
            <a:ext cx="23077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5" name="矩形 39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15" name="图片 37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PT开头短视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3916"/>
            <a:ext cx="12192000" cy="5486501"/>
          </a:xfrm>
        </p:spPr>
      </p:pic>
      <p:sp>
        <p:nvSpPr>
          <p:cNvPr id="1048583" name="矩形 11"/>
          <p:cNvSpPr/>
          <p:nvPr/>
        </p:nvSpPr>
        <p:spPr>
          <a:xfrm>
            <a:off x="873247" y="390443"/>
            <a:ext cx="4864798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视频展示</a:t>
            </a:r>
          </a:p>
        </p:txBody>
      </p:sp>
      <p:pic>
        <p:nvPicPr>
          <p:cNvPr id="2097159" name="图片 12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 rot="5400000">
            <a:off x="84818" y="287584"/>
            <a:ext cx="667385" cy="667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33" fill="hold"/>
                                        <p:tgtEl>
                                          <p:spTgt spid="2097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5" name="直接连接符 8"/>
          <p:cNvCxnSpPr>
            <a:cxnSpLocks/>
          </p:cNvCxnSpPr>
          <p:nvPr/>
        </p:nvCxnSpPr>
        <p:spPr>
          <a:xfrm>
            <a:off x="2792999" y="2928551"/>
            <a:ext cx="9399001" cy="0"/>
          </a:xfrm>
          <a:prstGeom prst="line">
            <a:avLst/>
          </a:prstGeom>
          <a:ln>
            <a:solidFill>
              <a:srgbClr val="CCB5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6" name="六边形 10"/>
          <p:cNvSpPr/>
          <p:nvPr/>
        </p:nvSpPr>
        <p:spPr>
          <a:xfrm rot="5400000">
            <a:off x="4524781" y="2539312"/>
            <a:ext cx="903031" cy="77847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07" name="文本框 15"/>
          <p:cNvSpPr txBox="1"/>
          <p:nvPr/>
        </p:nvSpPr>
        <p:spPr>
          <a:xfrm>
            <a:off x="3820940" y="3559733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1048708" name="文本框 16"/>
          <p:cNvSpPr txBox="1"/>
          <p:nvPr/>
        </p:nvSpPr>
        <p:spPr>
          <a:xfrm>
            <a:off x="3866251" y="3961117"/>
            <a:ext cx="22200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</a:t>
            </a:r>
          </a:p>
        </p:txBody>
      </p:sp>
      <p:grpSp>
        <p:nvGrpSpPr>
          <p:cNvPr id="73" name="Group 20"/>
          <p:cNvGrpSpPr/>
          <p:nvPr/>
        </p:nvGrpSpPr>
        <p:grpSpPr>
          <a:xfrm>
            <a:off x="4786617" y="2719593"/>
            <a:ext cx="379359" cy="386846"/>
            <a:chOff x="7160655" y="2178006"/>
            <a:chExt cx="379359" cy="386846"/>
          </a:xfrm>
          <a:solidFill>
            <a:srgbClr val="73200B"/>
          </a:solidFill>
        </p:grpSpPr>
        <p:sp>
          <p:nvSpPr>
            <p:cNvPr id="1048709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10" name="Freeform 37"/>
            <p:cNvSpPr/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11" name="Freeform 38"/>
            <p:cNvSpPr/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48712" name="六边形 9"/>
          <p:cNvSpPr/>
          <p:nvPr/>
        </p:nvSpPr>
        <p:spPr>
          <a:xfrm rot="5400000">
            <a:off x="7524902" y="2539313"/>
            <a:ext cx="903031" cy="77847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3" name="文本框 17"/>
          <p:cNvSpPr txBox="1"/>
          <p:nvPr/>
        </p:nvSpPr>
        <p:spPr>
          <a:xfrm>
            <a:off x="6871050" y="3559733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1048714" name="文本框 18"/>
          <p:cNvSpPr txBox="1"/>
          <p:nvPr/>
        </p:nvSpPr>
        <p:spPr>
          <a:xfrm>
            <a:off x="6871050" y="3961117"/>
            <a:ext cx="22200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</a:t>
            </a:r>
          </a:p>
        </p:txBody>
      </p:sp>
      <p:grpSp>
        <p:nvGrpSpPr>
          <p:cNvPr id="74" name="Group 38"/>
          <p:cNvGrpSpPr/>
          <p:nvPr/>
        </p:nvGrpSpPr>
        <p:grpSpPr>
          <a:xfrm>
            <a:off x="7819858" y="2751964"/>
            <a:ext cx="313118" cy="353169"/>
            <a:chOff x="5513440" y="1766202"/>
            <a:chExt cx="429274" cy="484183"/>
          </a:xfrm>
          <a:solidFill>
            <a:srgbClr val="73200B"/>
          </a:solidFill>
        </p:grpSpPr>
        <p:sp>
          <p:nvSpPr>
            <p:cNvPr id="1048715" name="Freeform 147"/>
            <p:cNvSpPr/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16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17" name="Freeform 149"/>
            <p:cNvSpPr/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48718" name="六边形 11"/>
          <p:cNvSpPr/>
          <p:nvPr/>
        </p:nvSpPr>
        <p:spPr>
          <a:xfrm rot="5400000">
            <a:off x="1331332" y="2415744"/>
            <a:ext cx="1189710" cy="102561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19" name="文本框 13"/>
          <p:cNvSpPr txBox="1"/>
          <p:nvPr/>
        </p:nvSpPr>
        <p:spPr>
          <a:xfrm>
            <a:off x="770831" y="3559733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1048720" name="文本框 14"/>
          <p:cNvSpPr txBox="1"/>
          <p:nvPr/>
        </p:nvSpPr>
        <p:spPr>
          <a:xfrm>
            <a:off x="816142" y="3961117"/>
            <a:ext cx="22200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点击添加标题文字，要求添加的标题文字符合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的核心内容并且简洁明了。</a:t>
            </a:r>
          </a:p>
        </p:txBody>
      </p:sp>
      <p:grpSp>
        <p:nvGrpSpPr>
          <p:cNvPr id="75" name="Group 23"/>
          <p:cNvGrpSpPr/>
          <p:nvPr/>
        </p:nvGrpSpPr>
        <p:grpSpPr>
          <a:xfrm>
            <a:off x="1680769" y="2608535"/>
            <a:ext cx="629737" cy="549001"/>
            <a:chOff x="7540014" y="4306907"/>
            <a:chExt cx="389342" cy="339426"/>
          </a:xfrm>
          <a:solidFill>
            <a:srgbClr val="73200B"/>
          </a:solidFill>
        </p:grpSpPr>
        <p:sp>
          <p:nvSpPr>
            <p:cNvPr id="1048721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2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3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4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5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6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7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8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29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30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48731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097216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22024" y="1459459"/>
            <a:ext cx="3841212" cy="3841212"/>
          </a:xfrm>
          <a:prstGeom prst="rect">
            <a:avLst/>
          </a:prstGeom>
        </p:spPr>
      </p:pic>
      <p:sp>
        <p:nvSpPr>
          <p:cNvPr id="1048732" name="矩形 34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17" name="图片 35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矩形 22"/>
          <p:cNvSpPr/>
          <p:nvPr/>
        </p:nvSpPr>
        <p:spPr>
          <a:xfrm>
            <a:off x="7666743" y="832113"/>
            <a:ext cx="3875903" cy="35972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734" name="矩形 7"/>
          <p:cNvSpPr/>
          <p:nvPr/>
        </p:nvSpPr>
        <p:spPr>
          <a:xfrm>
            <a:off x="1721237" y="1725059"/>
            <a:ext cx="3870667" cy="491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5" name="矩形 8"/>
          <p:cNvSpPr/>
          <p:nvPr/>
        </p:nvSpPr>
        <p:spPr>
          <a:xfrm>
            <a:off x="1721236" y="2316169"/>
            <a:ext cx="4503717" cy="192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组合 9"/>
          <p:cNvGrpSpPr/>
          <p:nvPr/>
        </p:nvGrpSpPr>
        <p:grpSpPr>
          <a:xfrm>
            <a:off x="1419470" y="4915249"/>
            <a:ext cx="2339102" cy="1530900"/>
            <a:chOff x="1567164" y="4853353"/>
            <a:chExt cx="2339102" cy="1530900"/>
          </a:xfrm>
        </p:grpSpPr>
        <p:sp>
          <p:nvSpPr>
            <p:cNvPr id="1048736" name="矩形 10"/>
            <p:cNvSpPr/>
            <p:nvPr/>
          </p:nvSpPr>
          <p:spPr>
            <a:xfrm>
              <a:off x="1567164" y="4853353"/>
              <a:ext cx="233910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37" name="矩形 11"/>
            <p:cNvSpPr/>
            <p:nvPr/>
          </p:nvSpPr>
          <p:spPr>
            <a:xfrm>
              <a:off x="1567164" y="5378413"/>
              <a:ext cx="2339102" cy="1005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点击添加文字内容，要求添加的文字内容符合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的核心思想并且简洁明了。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38" name="Freeform 5"/>
          <p:cNvSpPr>
            <a:spLocks noEditPoints="1" noChangeArrowheads="1"/>
          </p:cNvSpPr>
          <p:nvPr/>
        </p:nvSpPr>
        <p:spPr bwMode="auto">
          <a:xfrm>
            <a:off x="873247" y="4986590"/>
            <a:ext cx="402690" cy="443781"/>
          </a:xfrm>
          <a:custGeom>
            <a:avLst/>
            <a:gdLst>
              <a:gd name="T0" fmla="*/ 413465 w 111"/>
              <a:gd name="T1" fmla="*/ 0 h 123"/>
              <a:gd name="T2" fmla="*/ 371418 w 111"/>
              <a:gd name="T3" fmla="*/ 125451 h 123"/>
              <a:gd name="T4" fmla="*/ 777875 w 111"/>
              <a:gd name="T5" fmla="*/ 362415 h 123"/>
              <a:gd name="T6" fmla="*/ 651733 w 111"/>
              <a:gd name="T7" fmla="*/ 411201 h 123"/>
              <a:gd name="T8" fmla="*/ 777875 w 111"/>
              <a:gd name="T9" fmla="*/ 362415 h 123"/>
              <a:gd name="T10" fmla="*/ 742836 w 111"/>
              <a:gd name="T11" fmla="*/ 209085 h 123"/>
              <a:gd name="T12" fmla="*/ 602678 w 111"/>
              <a:gd name="T13" fmla="*/ 236963 h 123"/>
              <a:gd name="T14" fmla="*/ 567639 w 111"/>
              <a:gd name="T15" fmla="*/ 34848 h 123"/>
              <a:gd name="T16" fmla="*/ 546615 w 111"/>
              <a:gd name="T17" fmla="*/ 174238 h 123"/>
              <a:gd name="T18" fmla="*/ 567639 w 111"/>
              <a:gd name="T19" fmla="*/ 34848 h 123"/>
              <a:gd name="T20" fmla="*/ 0 w 111"/>
              <a:gd name="T21" fmla="*/ 362415 h 123"/>
              <a:gd name="T22" fmla="*/ 133150 w 111"/>
              <a:gd name="T23" fmla="*/ 411201 h 123"/>
              <a:gd name="T24" fmla="*/ 42047 w 111"/>
              <a:gd name="T25" fmla="*/ 209085 h 123"/>
              <a:gd name="T26" fmla="*/ 182205 w 111"/>
              <a:gd name="T27" fmla="*/ 236963 h 123"/>
              <a:gd name="T28" fmla="*/ 42047 w 111"/>
              <a:gd name="T29" fmla="*/ 209085 h 123"/>
              <a:gd name="T30" fmla="*/ 245276 w 111"/>
              <a:gd name="T31" fmla="*/ 174238 h 123"/>
              <a:gd name="T32" fmla="*/ 217244 w 111"/>
              <a:gd name="T33" fmla="*/ 34848 h 123"/>
              <a:gd name="T34" fmla="*/ 392441 w 111"/>
              <a:gd name="T35" fmla="*/ 188177 h 123"/>
              <a:gd name="T36" fmla="*/ 602678 w 111"/>
              <a:gd name="T37" fmla="*/ 390293 h 123"/>
              <a:gd name="T38" fmla="*/ 504568 w 111"/>
              <a:gd name="T39" fmla="*/ 564530 h 123"/>
              <a:gd name="T40" fmla="*/ 511575 w 111"/>
              <a:gd name="T41" fmla="*/ 585439 h 123"/>
              <a:gd name="T42" fmla="*/ 532599 w 111"/>
              <a:gd name="T43" fmla="*/ 599378 h 123"/>
              <a:gd name="T44" fmla="*/ 532599 w 111"/>
              <a:gd name="T45" fmla="*/ 669073 h 123"/>
              <a:gd name="T46" fmla="*/ 532599 w 111"/>
              <a:gd name="T47" fmla="*/ 676043 h 123"/>
              <a:gd name="T48" fmla="*/ 532599 w 111"/>
              <a:gd name="T49" fmla="*/ 745738 h 123"/>
              <a:gd name="T50" fmla="*/ 518583 w 111"/>
              <a:gd name="T51" fmla="*/ 759677 h 123"/>
              <a:gd name="T52" fmla="*/ 266300 w 111"/>
              <a:gd name="T53" fmla="*/ 780585 h 123"/>
              <a:gd name="T54" fmla="*/ 252284 w 111"/>
              <a:gd name="T55" fmla="*/ 731799 h 123"/>
              <a:gd name="T56" fmla="*/ 259292 w 111"/>
              <a:gd name="T57" fmla="*/ 689982 h 123"/>
              <a:gd name="T58" fmla="*/ 252284 w 111"/>
              <a:gd name="T59" fmla="*/ 655134 h 123"/>
              <a:gd name="T60" fmla="*/ 266300 w 111"/>
              <a:gd name="T61" fmla="*/ 606348 h 123"/>
              <a:gd name="T62" fmla="*/ 287323 w 111"/>
              <a:gd name="T63" fmla="*/ 606348 h 123"/>
              <a:gd name="T64" fmla="*/ 217244 w 111"/>
              <a:gd name="T65" fmla="*/ 494835 h 123"/>
              <a:gd name="T66" fmla="*/ 245276 w 111"/>
              <a:gd name="T67" fmla="*/ 243933 h 123"/>
              <a:gd name="T68" fmla="*/ 455512 w 111"/>
              <a:gd name="T69" fmla="*/ 794524 h 123"/>
              <a:gd name="T70" fmla="*/ 392441 w 111"/>
              <a:gd name="T71" fmla="*/ 857250 h 123"/>
              <a:gd name="T72" fmla="*/ 455512 w 111"/>
              <a:gd name="T73" fmla="*/ 794524 h 123"/>
              <a:gd name="T74" fmla="*/ 294331 w 111"/>
              <a:gd name="T75" fmla="*/ 724829 h 123"/>
              <a:gd name="T76" fmla="*/ 294331 w 111"/>
              <a:gd name="T77" fmla="*/ 731799 h 123"/>
              <a:gd name="T78" fmla="*/ 497560 w 111"/>
              <a:gd name="T79" fmla="*/ 710890 h 123"/>
              <a:gd name="T80" fmla="*/ 497560 w 111"/>
              <a:gd name="T81" fmla="*/ 627256 h 123"/>
              <a:gd name="T82" fmla="*/ 294331 w 111"/>
              <a:gd name="T83" fmla="*/ 655134 h 123"/>
              <a:gd name="T84" fmla="*/ 497560 w 111"/>
              <a:gd name="T85" fmla="*/ 641195 h 123"/>
              <a:gd name="T86" fmla="*/ 497560 w 111"/>
              <a:gd name="T87" fmla="*/ 627256 h 12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1"/>
              <a:gd name="T133" fmla="*/ 0 h 123"/>
              <a:gd name="T134" fmla="*/ 111 w 111"/>
              <a:gd name="T135" fmla="*/ 123 h 12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1" h="123">
                <a:moveTo>
                  <a:pt x="53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18"/>
                  <a:pt x="59" y="18"/>
                  <a:pt x="59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111" y="52"/>
                </a:moveTo>
                <a:cubicBezTo>
                  <a:pt x="111" y="59"/>
                  <a:pt x="111" y="59"/>
                  <a:pt x="111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2"/>
                  <a:pt x="93" y="52"/>
                  <a:pt x="93" y="52"/>
                </a:cubicBezTo>
                <a:cubicBezTo>
                  <a:pt x="111" y="52"/>
                  <a:pt x="111" y="52"/>
                  <a:pt x="111" y="52"/>
                </a:cubicBezTo>
                <a:close/>
                <a:moveTo>
                  <a:pt x="102" y="25"/>
                </a:moveTo>
                <a:cubicBezTo>
                  <a:pt x="106" y="30"/>
                  <a:pt x="106" y="30"/>
                  <a:pt x="10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86" y="34"/>
                  <a:pt x="86" y="34"/>
                  <a:pt x="86" y="34"/>
                </a:cubicBezTo>
                <a:cubicBezTo>
                  <a:pt x="102" y="25"/>
                  <a:pt x="102" y="25"/>
                  <a:pt x="102" y="25"/>
                </a:cubicBezTo>
                <a:close/>
                <a:moveTo>
                  <a:pt x="81" y="5"/>
                </a:moveTo>
                <a:cubicBezTo>
                  <a:pt x="72" y="21"/>
                  <a:pt x="72" y="21"/>
                  <a:pt x="72" y="21"/>
                </a:cubicBezTo>
                <a:cubicBezTo>
                  <a:pt x="78" y="25"/>
                  <a:pt x="78" y="25"/>
                  <a:pt x="78" y="25"/>
                </a:cubicBezTo>
                <a:cubicBezTo>
                  <a:pt x="87" y="9"/>
                  <a:pt x="87" y="9"/>
                  <a:pt x="87" y="9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0" y="59"/>
                </a:moveTo>
                <a:cubicBezTo>
                  <a:pt x="0" y="52"/>
                  <a:pt x="0" y="52"/>
                  <a:pt x="0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59"/>
                  <a:pt x="19" y="59"/>
                  <a:pt x="19" y="59"/>
                </a:cubicBezTo>
                <a:cubicBezTo>
                  <a:pt x="0" y="59"/>
                  <a:pt x="0" y="59"/>
                  <a:pt x="0" y="59"/>
                </a:cubicBezTo>
                <a:close/>
                <a:moveTo>
                  <a:pt x="6" y="30"/>
                </a:moveTo>
                <a:cubicBezTo>
                  <a:pt x="10" y="24"/>
                  <a:pt x="10" y="24"/>
                  <a:pt x="10" y="24"/>
                </a:cubicBezTo>
                <a:cubicBezTo>
                  <a:pt x="26" y="34"/>
                  <a:pt x="26" y="34"/>
                  <a:pt x="26" y="34"/>
                </a:cubicBezTo>
                <a:cubicBezTo>
                  <a:pt x="22" y="40"/>
                  <a:pt x="22" y="40"/>
                  <a:pt x="22" y="40"/>
                </a:cubicBezTo>
                <a:cubicBezTo>
                  <a:pt x="6" y="30"/>
                  <a:pt x="6" y="30"/>
                  <a:pt x="6" y="30"/>
                </a:cubicBezTo>
                <a:close/>
                <a:moveTo>
                  <a:pt x="25" y="9"/>
                </a:moveTo>
                <a:cubicBezTo>
                  <a:pt x="35" y="25"/>
                  <a:pt x="35" y="25"/>
                  <a:pt x="35" y="25"/>
                </a:cubicBezTo>
                <a:cubicBezTo>
                  <a:pt x="40" y="21"/>
                  <a:pt x="40" y="21"/>
                  <a:pt x="40" y="21"/>
                </a:cubicBezTo>
                <a:cubicBezTo>
                  <a:pt x="31" y="5"/>
                  <a:pt x="31" y="5"/>
                  <a:pt x="31" y="5"/>
                </a:cubicBezTo>
                <a:cubicBezTo>
                  <a:pt x="25" y="9"/>
                  <a:pt x="25" y="9"/>
                  <a:pt x="25" y="9"/>
                </a:cubicBezTo>
                <a:close/>
                <a:moveTo>
                  <a:pt x="56" y="27"/>
                </a:moveTo>
                <a:cubicBezTo>
                  <a:pt x="63" y="27"/>
                  <a:pt x="72" y="30"/>
                  <a:pt x="77" y="35"/>
                </a:cubicBezTo>
                <a:cubicBezTo>
                  <a:pt x="82" y="41"/>
                  <a:pt x="86" y="48"/>
                  <a:pt x="86" y="56"/>
                </a:cubicBezTo>
                <a:cubicBezTo>
                  <a:pt x="86" y="62"/>
                  <a:pt x="84" y="67"/>
                  <a:pt x="82" y="71"/>
                </a:cubicBezTo>
                <a:cubicBezTo>
                  <a:pt x="79" y="75"/>
                  <a:pt x="76" y="79"/>
                  <a:pt x="72" y="81"/>
                </a:cubicBezTo>
                <a:cubicBezTo>
                  <a:pt x="72" y="84"/>
                  <a:pt x="72" y="84"/>
                  <a:pt x="72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6" y="86"/>
                  <a:pt x="76" y="86"/>
                  <a:pt x="76" y="86"/>
                </a:cubicBezTo>
                <a:cubicBezTo>
                  <a:pt x="77" y="88"/>
                  <a:pt x="77" y="89"/>
                  <a:pt x="77" y="91"/>
                </a:cubicBezTo>
                <a:cubicBezTo>
                  <a:pt x="77" y="93"/>
                  <a:pt x="77" y="94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7"/>
                  <a:pt x="76" y="97"/>
                  <a:pt x="76" y="97"/>
                </a:cubicBezTo>
                <a:cubicBezTo>
                  <a:pt x="77" y="99"/>
                  <a:pt x="77" y="100"/>
                  <a:pt x="77" y="102"/>
                </a:cubicBezTo>
                <a:cubicBezTo>
                  <a:pt x="77" y="104"/>
                  <a:pt x="77" y="105"/>
                  <a:pt x="76" y="107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6" y="108"/>
                  <a:pt x="36" y="107"/>
                  <a:pt x="36" y="105"/>
                </a:cubicBezTo>
                <a:cubicBezTo>
                  <a:pt x="36" y="103"/>
                  <a:pt x="36" y="102"/>
                  <a:pt x="37" y="100"/>
                </a:cubicBezTo>
                <a:cubicBezTo>
                  <a:pt x="37" y="99"/>
                  <a:pt x="37" y="99"/>
                  <a:pt x="37" y="99"/>
                </a:cubicBezTo>
                <a:cubicBezTo>
                  <a:pt x="37" y="99"/>
                  <a:pt x="37" y="99"/>
                  <a:pt x="37" y="99"/>
                </a:cubicBezTo>
                <a:cubicBezTo>
                  <a:pt x="36" y="97"/>
                  <a:pt x="36" y="96"/>
                  <a:pt x="36" y="94"/>
                </a:cubicBezTo>
                <a:cubicBezTo>
                  <a:pt x="36" y="92"/>
                  <a:pt x="36" y="91"/>
                  <a:pt x="37" y="89"/>
                </a:cubicBezTo>
                <a:cubicBezTo>
                  <a:pt x="38" y="87"/>
                  <a:pt x="38" y="87"/>
                  <a:pt x="38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41" y="87"/>
                  <a:pt x="41" y="87"/>
                  <a:pt x="41" y="87"/>
                </a:cubicBezTo>
                <a:cubicBezTo>
                  <a:pt x="41" y="81"/>
                  <a:pt x="41" y="81"/>
                  <a:pt x="41" y="81"/>
                </a:cubicBezTo>
                <a:cubicBezTo>
                  <a:pt x="37" y="79"/>
                  <a:pt x="33" y="76"/>
                  <a:pt x="31" y="71"/>
                </a:cubicBezTo>
                <a:cubicBezTo>
                  <a:pt x="28" y="67"/>
                  <a:pt x="27" y="62"/>
                  <a:pt x="27" y="56"/>
                </a:cubicBezTo>
                <a:cubicBezTo>
                  <a:pt x="27" y="48"/>
                  <a:pt x="30" y="41"/>
                  <a:pt x="35" y="35"/>
                </a:cubicBezTo>
                <a:cubicBezTo>
                  <a:pt x="41" y="30"/>
                  <a:pt x="48" y="27"/>
                  <a:pt x="56" y="27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9"/>
                  <a:pt x="61" y="123"/>
                  <a:pt x="56" y="123"/>
                </a:cubicBezTo>
                <a:cubicBezTo>
                  <a:pt x="52" y="123"/>
                  <a:pt x="49" y="120"/>
                  <a:pt x="48" y="115"/>
                </a:cubicBezTo>
                <a:cubicBezTo>
                  <a:pt x="65" y="114"/>
                  <a:pt x="65" y="114"/>
                  <a:pt x="65" y="114"/>
                </a:cubicBezTo>
                <a:close/>
                <a:moveTo>
                  <a:pt x="71" y="101"/>
                </a:move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5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2"/>
                  <a:pt x="71" y="102"/>
                </a:cubicBezTo>
                <a:cubicBezTo>
                  <a:pt x="71" y="102"/>
                  <a:pt x="71" y="102"/>
                  <a:pt x="71" y="101"/>
                </a:cubicBezTo>
                <a:close/>
                <a:moveTo>
                  <a:pt x="71" y="90"/>
                </a:moveTo>
                <a:cubicBezTo>
                  <a:pt x="42" y="93"/>
                  <a:pt x="42" y="93"/>
                  <a:pt x="42" y="93"/>
                </a:cubicBezTo>
                <a:cubicBezTo>
                  <a:pt x="42" y="93"/>
                  <a:pt x="42" y="94"/>
                  <a:pt x="42" y="94"/>
                </a:cubicBezTo>
                <a:cubicBezTo>
                  <a:pt x="42" y="94"/>
                  <a:pt x="42" y="94"/>
                  <a:pt x="42" y="94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8" name="组合 13"/>
          <p:cNvGrpSpPr/>
          <p:nvPr/>
        </p:nvGrpSpPr>
        <p:grpSpPr>
          <a:xfrm>
            <a:off x="5213330" y="4915249"/>
            <a:ext cx="2339102" cy="1530900"/>
            <a:chOff x="1567164" y="4853353"/>
            <a:chExt cx="2339102" cy="1530900"/>
          </a:xfrm>
        </p:grpSpPr>
        <p:sp>
          <p:nvSpPr>
            <p:cNvPr id="1048739" name="矩形 14"/>
            <p:cNvSpPr/>
            <p:nvPr/>
          </p:nvSpPr>
          <p:spPr>
            <a:xfrm>
              <a:off x="1567164" y="4853353"/>
              <a:ext cx="233910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40" name="矩形 15"/>
            <p:cNvSpPr/>
            <p:nvPr/>
          </p:nvSpPr>
          <p:spPr>
            <a:xfrm>
              <a:off x="1567164" y="5378413"/>
              <a:ext cx="2339102" cy="1005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点击添加文字内容，要求添加的文字内容符合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的核心思想并且简洁明了。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41" name="Freeform 9"/>
          <p:cNvSpPr>
            <a:spLocks noEditPoints="1" noChangeArrowheads="1"/>
          </p:cNvSpPr>
          <p:nvPr/>
        </p:nvSpPr>
        <p:spPr bwMode="auto">
          <a:xfrm>
            <a:off x="4685186" y="5012730"/>
            <a:ext cx="384611" cy="419127"/>
          </a:xfrm>
          <a:custGeom>
            <a:avLst/>
            <a:gdLst>
              <a:gd name="T0" fmla="*/ 374883 w 109"/>
              <a:gd name="T1" fmla="*/ 0 h 119"/>
              <a:gd name="T2" fmla="*/ 742950 w 109"/>
              <a:gd name="T3" fmla="*/ 374196 h 119"/>
              <a:gd name="T4" fmla="*/ 627077 w 109"/>
              <a:gd name="T5" fmla="*/ 646339 h 119"/>
              <a:gd name="T6" fmla="*/ 708870 w 109"/>
              <a:gd name="T7" fmla="*/ 428625 h 119"/>
              <a:gd name="T8" fmla="*/ 374883 w 109"/>
              <a:gd name="T9" fmla="*/ 95250 h 119"/>
              <a:gd name="T10" fmla="*/ 40896 w 109"/>
              <a:gd name="T11" fmla="*/ 428625 h 119"/>
              <a:gd name="T12" fmla="*/ 115873 w 109"/>
              <a:gd name="T13" fmla="*/ 646339 h 119"/>
              <a:gd name="T14" fmla="*/ 0 w 109"/>
              <a:gd name="T15" fmla="*/ 374196 h 119"/>
              <a:gd name="T16" fmla="*/ 374883 w 109"/>
              <a:gd name="T17" fmla="*/ 0 h 119"/>
              <a:gd name="T18" fmla="*/ 449860 w 109"/>
              <a:gd name="T19" fmla="*/ 598714 h 119"/>
              <a:gd name="T20" fmla="*/ 518020 w 109"/>
              <a:gd name="T21" fmla="*/ 469446 h 119"/>
              <a:gd name="T22" fmla="*/ 368067 w 109"/>
              <a:gd name="T23" fmla="*/ 326571 h 119"/>
              <a:gd name="T24" fmla="*/ 224930 w 109"/>
              <a:gd name="T25" fmla="*/ 469446 h 119"/>
              <a:gd name="T26" fmla="*/ 299906 w 109"/>
              <a:gd name="T27" fmla="*/ 598714 h 119"/>
              <a:gd name="T28" fmla="*/ 299906 w 109"/>
              <a:gd name="T29" fmla="*/ 809625 h 119"/>
              <a:gd name="T30" fmla="*/ 449860 w 109"/>
              <a:gd name="T31" fmla="*/ 809625 h 119"/>
              <a:gd name="T32" fmla="*/ 449860 w 109"/>
              <a:gd name="T33" fmla="*/ 598714 h 119"/>
              <a:gd name="T34" fmla="*/ 374883 w 109"/>
              <a:gd name="T35" fmla="*/ 176893 h 119"/>
              <a:gd name="T36" fmla="*/ 115873 w 109"/>
              <a:gd name="T37" fmla="*/ 435429 h 119"/>
              <a:gd name="T38" fmla="*/ 224930 w 109"/>
              <a:gd name="T39" fmla="*/ 646339 h 119"/>
              <a:gd name="T40" fmla="*/ 149953 w 109"/>
              <a:gd name="T41" fmla="*/ 476250 h 119"/>
              <a:gd name="T42" fmla="*/ 374883 w 109"/>
              <a:gd name="T43" fmla="*/ 251732 h 119"/>
              <a:gd name="T44" fmla="*/ 599813 w 109"/>
              <a:gd name="T45" fmla="*/ 476250 h 119"/>
              <a:gd name="T46" fmla="*/ 518020 w 109"/>
              <a:gd name="T47" fmla="*/ 646339 h 119"/>
              <a:gd name="T48" fmla="*/ 627077 w 109"/>
              <a:gd name="T49" fmla="*/ 435429 h 119"/>
              <a:gd name="T50" fmla="*/ 374883 w 109"/>
              <a:gd name="T51" fmla="*/ 176893 h 1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09"/>
              <a:gd name="T79" fmla="*/ 0 h 119"/>
              <a:gd name="T80" fmla="*/ 109 w 109"/>
              <a:gd name="T81" fmla="*/ 119 h 11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09" h="119">
                <a:moveTo>
                  <a:pt x="55" y="0"/>
                </a:moveTo>
                <a:cubicBezTo>
                  <a:pt x="85" y="0"/>
                  <a:pt x="109" y="25"/>
                  <a:pt x="109" y="55"/>
                </a:cubicBezTo>
                <a:cubicBezTo>
                  <a:pt x="109" y="71"/>
                  <a:pt x="103" y="85"/>
                  <a:pt x="92" y="95"/>
                </a:cubicBezTo>
                <a:cubicBezTo>
                  <a:pt x="99" y="86"/>
                  <a:pt x="104" y="75"/>
                  <a:pt x="104" y="63"/>
                </a:cubicBezTo>
                <a:cubicBezTo>
                  <a:pt x="104" y="36"/>
                  <a:pt x="82" y="14"/>
                  <a:pt x="55" y="14"/>
                </a:cubicBezTo>
                <a:cubicBezTo>
                  <a:pt x="28" y="14"/>
                  <a:pt x="6" y="36"/>
                  <a:pt x="6" y="63"/>
                </a:cubicBezTo>
                <a:cubicBezTo>
                  <a:pt x="6" y="75"/>
                  <a:pt x="10" y="86"/>
                  <a:pt x="17" y="95"/>
                </a:cubicBezTo>
                <a:cubicBezTo>
                  <a:pt x="7" y="85"/>
                  <a:pt x="0" y="71"/>
                  <a:pt x="0" y="55"/>
                </a:cubicBezTo>
                <a:cubicBezTo>
                  <a:pt x="0" y="25"/>
                  <a:pt x="24" y="0"/>
                  <a:pt x="55" y="0"/>
                </a:cubicBezTo>
                <a:close/>
                <a:moveTo>
                  <a:pt x="66" y="88"/>
                </a:moveTo>
                <a:cubicBezTo>
                  <a:pt x="72" y="84"/>
                  <a:pt x="76" y="77"/>
                  <a:pt x="76" y="69"/>
                </a:cubicBezTo>
                <a:cubicBezTo>
                  <a:pt x="76" y="57"/>
                  <a:pt x="66" y="48"/>
                  <a:pt x="54" y="48"/>
                </a:cubicBezTo>
                <a:cubicBezTo>
                  <a:pt x="42" y="48"/>
                  <a:pt x="33" y="57"/>
                  <a:pt x="33" y="69"/>
                </a:cubicBezTo>
                <a:cubicBezTo>
                  <a:pt x="33" y="77"/>
                  <a:pt x="37" y="84"/>
                  <a:pt x="44" y="88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66" y="88"/>
                  <a:pt x="66" y="88"/>
                  <a:pt x="66" y="88"/>
                </a:cubicBezTo>
                <a:close/>
                <a:moveTo>
                  <a:pt x="55" y="26"/>
                </a:moveTo>
                <a:cubicBezTo>
                  <a:pt x="34" y="26"/>
                  <a:pt x="17" y="43"/>
                  <a:pt x="17" y="64"/>
                </a:cubicBezTo>
                <a:cubicBezTo>
                  <a:pt x="17" y="77"/>
                  <a:pt x="23" y="88"/>
                  <a:pt x="33" y="95"/>
                </a:cubicBezTo>
                <a:cubicBezTo>
                  <a:pt x="26" y="89"/>
                  <a:pt x="22" y="80"/>
                  <a:pt x="22" y="70"/>
                </a:cubicBezTo>
                <a:cubicBezTo>
                  <a:pt x="22" y="52"/>
                  <a:pt x="36" y="37"/>
                  <a:pt x="55" y="37"/>
                </a:cubicBezTo>
                <a:cubicBezTo>
                  <a:pt x="73" y="37"/>
                  <a:pt x="88" y="52"/>
                  <a:pt x="88" y="70"/>
                </a:cubicBezTo>
                <a:cubicBezTo>
                  <a:pt x="88" y="80"/>
                  <a:pt x="83" y="89"/>
                  <a:pt x="76" y="95"/>
                </a:cubicBezTo>
                <a:cubicBezTo>
                  <a:pt x="86" y="88"/>
                  <a:pt x="92" y="77"/>
                  <a:pt x="92" y="64"/>
                </a:cubicBezTo>
                <a:cubicBezTo>
                  <a:pt x="92" y="43"/>
                  <a:pt x="75" y="26"/>
                  <a:pt x="5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79" name="组合 17"/>
          <p:cNvGrpSpPr/>
          <p:nvPr/>
        </p:nvGrpSpPr>
        <p:grpSpPr>
          <a:xfrm>
            <a:off x="9076798" y="4915249"/>
            <a:ext cx="2339102" cy="1530900"/>
            <a:chOff x="1567164" y="4853353"/>
            <a:chExt cx="2339102" cy="1530900"/>
          </a:xfrm>
        </p:grpSpPr>
        <p:sp>
          <p:nvSpPr>
            <p:cNvPr id="1048742" name="矩形 18"/>
            <p:cNvSpPr/>
            <p:nvPr/>
          </p:nvSpPr>
          <p:spPr>
            <a:xfrm>
              <a:off x="1567164" y="4853353"/>
              <a:ext cx="233910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43" name="矩形 19"/>
            <p:cNvSpPr/>
            <p:nvPr/>
          </p:nvSpPr>
          <p:spPr>
            <a:xfrm>
              <a:off x="1567164" y="5378413"/>
              <a:ext cx="2339102" cy="1005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点击添加文字内容，要求添加的文字内容符合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的核心思想并且简洁明了。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44" name="Freeform 13"/>
          <p:cNvSpPr>
            <a:spLocks noEditPoints="1" noChangeArrowheads="1"/>
          </p:cNvSpPr>
          <p:nvPr/>
        </p:nvSpPr>
        <p:spPr bwMode="auto">
          <a:xfrm>
            <a:off x="8479047" y="4984718"/>
            <a:ext cx="478717" cy="370544"/>
          </a:xfrm>
          <a:custGeom>
            <a:avLst/>
            <a:gdLst>
              <a:gd name="T0" fmla="*/ 661917 w 134"/>
              <a:gd name="T1" fmla="*/ 173777 h 103"/>
              <a:gd name="T2" fmla="*/ 41370 w 134"/>
              <a:gd name="T3" fmla="*/ 222435 h 103"/>
              <a:gd name="T4" fmla="*/ 779132 w 134"/>
              <a:gd name="T5" fmla="*/ 674256 h 103"/>
              <a:gd name="T6" fmla="*/ 806712 w 134"/>
              <a:gd name="T7" fmla="*/ 417066 h 103"/>
              <a:gd name="T8" fmla="*/ 820501 w 134"/>
              <a:gd name="T9" fmla="*/ 382310 h 103"/>
              <a:gd name="T10" fmla="*/ 820501 w 134"/>
              <a:gd name="T11" fmla="*/ 382310 h 103"/>
              <a:gd name="T12" fmla="*/ 820501 w 134"/>
              <a:gd name="T13" fmla="*/ 715963 h 103"/>
              <a:gd name="T14" fmla="*/ 20685 w 134"/>
              <a:gd name="T15" fmla="*/ 715963 h 103"/>
              <a:gd name="T16" fmla="*/ 0 w 134"/>
              <a:gd name="T17" fmla="*/ 695110 h 103"/>
              <a:gd name="T18" fmla="*/ 0 w 134"/>
              <a:gd name="T19" fmla="*/ 173777 h 103"/>
              <a:gd name="T20" fmla="*/ 117214 w 134"/>
              <a:gd name="T21" fmla="*/ 458772 h 103"/>
              <a:gd name="T22" fmla="*/ 351643 w 134"/>
              <a:gd name="T23" fmla="*/ 493528 h 103"/>
              <a:gd name="T24" fmla="*/ 117214 w 134"/>
              <a:gd name="T25" fmla="*/ 458772 h 103"/>
              <a:gd name="T26" fmla="*/ 117214 w 134"/>
              <a:gd name="T27" fmla="*/ 396213 h 103"/>
              <a:gd name="T28" fmla="*/ 517123 w 134"/>
              <a:gd name="T29" fmla="*/ 361457 h 103"/>
              <a:gd name="T30" fmla="*/ 117214 w 134"/>
              <a:gd name="T31" fmla="*/ 264142 h 103"/>
              <a:gd name="T32" fmla="*/ 517123 w 134"/>
              <a:gd name="T33" fmla="*/ 298897 h 103"/>
              <a:gd name="T34" fmla="*/ 117214 w 134"/>
              <a:gd name="T35" fmla="*/ 264142 h 103"/>
              <a:gd name="T36" fmla="*/ 854976 w 134"/>
              <a:gd name="T37" fmla="*/ 111218 h 103"/>
              <a:gd name="T38" fmla="*/ 806712 w 134"/>
              <a:gd name="T39" fmla="*/ 298897 h 103"/>
              <a:gd name="T40" fmla="*/ 841186 w 134"/>
              <a:gd name="T41" fmla="*/ 291946 h 103"/>
              <a:gd name="T42" fmla="*/ 917031 w 134"/>
              <a:gd name="T43" fmla="*/ 118169 h 103"/>
              <a:gd name="T44" fmla="*/ 910136 w 134"/>
              <a:gd name="T45" fmla="*/ 97315 h 103"/>
              <a:gd name="T46" fmla="*/ 737762 w 134"/>
              <a:gd name="T47" fmla="*/ 111218 h 103"/>
              <a:gd name="T48" fmla="*/ 779132 w 134"/>
              <a:gd name="T49" fmla="*/ 347555 h 103"/>
              <a:gd name="T50" fmla="*/ 620547 w 134"/>
              <a:gd name="T51" fmla="*/ 479626 h 103"/>
              <a:gd name="T52" fmla="*/ 606757 w 134"/>
              <a:gd name="T53" fmla="*/ 590843 h 103"/>
              <a:gd name="T54" fmla="*/ 634337 w 134"/>
              <a:gd name="T55" fmla="*/ 549137 h 103"/>
              <a:gd name="T56" fmla="*/ 655022 w 134"/>
              <a:gd name="T57" fmla="*/ 514381 h 103"/>
              <a:gd name="T58" fmla="*/ 648127 w 134"/>
              <a:gd name="T59" fmla="*/ 549137 h 103"/>
              <a:gd name="T60" fmla="*/ 641232 w 134"/>
              <a:gd name="T61" fmla="*/ 604745 h 103"/>
              <a:gd name="T62" fmla="*/ 703287 w 134"/>
              <a:gd name="T63" fmla="*/ 507430 h 103"/>
              <a:gd name="T64" fmla="*/ 772237 w 134"/>
              <a:gd name="T65" fmla="*/ 361457 h 103"/>
              <a:gd name="T66" fmla="*/ 620547 w 134"/>
              <a:gd name="T67" fmla="*/ 465724 h 103"/>
              <a:gd name="T68" fmla="*/ 772237 w 134"/>
              <a:gd name="T69" fmla="*/ 361457 h 103"/>
              <a:gd name="T70" fmla="*/ 289589 w 134"/>
              <a:gd name="T71" fmla="*/ 632550 h 103"/>
              <a:gd name="T72" fmla="*/ 351643 w 134"/>
              <a:gd name="T73" fmla="*/ 583892 h 103"/>
              <a:gd name="T74" fmla="*/ 358538 w 134"/>
              <a:gd name="T75" fmla="*/ 625599 h 103"/>
              <a:gd name="T76" fmla="*/ 441278 w 134"/>
              <a:gd name="T77" fmla="*/ 611697 h 103"/>
              <a:gd name="T78" fmla="*/ 475753 w 134"/>
              <a:gd name="T79" fmla="*/ 618648 h 103"/>
              <a:gd name="T80" fmla="*/ 482648 w 134"/>
              <a:gd name="T81" fmla="*/ 618648 h 103"/>
              <a:gd name="T82" fmla="*/ 482648 w 134"/>
              <a:gd name="T83" fmla="*/ 653403 h 103"/>
              <a:gd name="T84" fmla="*/ 551598 w 134"/>
              <a:gd name="T85" fmla="*/ 660354 h 103"/>
              <a:gd name="T86" fmla="*/ 510228 w 134"/>
              <a:gd name="T87" fmla="*/ 632550 h 103"/>
              <a:gd name="T88" fmla="*/ 510228 w 134"/>
              <a:gd name="T89" fmla="*/ 625599 h 103"/>
              <a:gd name="T90" fmla="*/ 496438 w 134"/>
              <a:gd name="T91" fmla="*/ 583892 h 103"/>
              <a:gd name="T92" fmla="*/ 461963 w 134"/>
              <a:gd name="T93" fmla="*/ 590843 h 103"/>
              <a:gd name="T94" fmla="*/ 379223 w 134"/>
              <a:gd name="T95" fmla="*/ 597794 h 103"/>
              <a:gd name="T96" fmla="*/ 268904 w 134"/>
              <a:gd name="T97" fmla="*/ 604745 h 10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34"/>
              <a:gd name="T148" fmla="*/ 0 h 103"/>
              <a:gd name="T149" fmla="*/ 134 w 134"/>
              <a:gd name="T150" fmla="*/ 103 h 103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34" h="103">
                <a:moveTo>
                  <a:pt x="3" y="25"/>
                </a:moveTo>
                <a:cubicBezTo>
                  <a:pt x="96" y="25"/>
                  <a:pt x="96" y="25"/>
                  <a:pt x="96" y="25"/>
                </a:cubicBezTo>
                <a:cubicBezTo>
                  <a:pt x="96" y="27"/>
                  <a:pt x="95" y="30"/>
                  <a:pt x="94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97"/>
                  <a:pt x="6" y="97"/>
                  <a:pt x="6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4" y="66"/>
                  <a:pt x="115" y="63"/>
                  <a:pt x="117" y="60"/>
                </a:cubicBezTo>
                <a:cubicBezTo>
                  <a:pt x="117" y="60"/>
                  <a:pt x="117" y="60"/>
                  <a:pt x="117" y="60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9" y="54"/>
                  <a:pt x="119" y="54"/>
                  <a:pt x="119" y="55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16" y="103"/>
                  <a:pt x="116" y="103"/>
                  <a:pt x="116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5"/>
                  <a:pt x="3" y="25"/>
                  <a:pt x="3" y="25"/>
                </a:cubicBezTo>
                <a:close/>
                <a:moveTo>
                  <a:pt x="17" y="66"/>
                </a:moveTo>
                <a:cubicBezTo>
                  <a:pt x="17" y="71"/>
                  <a:pt x="17" y="71"/>
                  <a:pt x="17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66"/>
                  <a:pt x="51" y="66"/>
                  <a:pt x="51" y="66"/>
                </a:cubicBezTo>
                <a:cubicBezTo>
                  <a:pt x="17" y="66"/>
                  <a:pt x="17" y="66"/>
                  <a:pt x="17" y="66"/>
                </a:cubicBezTo>
                <a:close/>
                <a:moveTo>
                  <a:pt x="17" y="52"/>
                </a:moveTo>
                <a:cubicBezTo>
                  <a:pt x="17" y="57"/>
                  <a:pt x="17" y="57"/>
                  <a:pt x="17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5" y="52"/>
                  <a:pt x="75" y="52"/>
                  <a:pt x="75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38"/>
                </a:moveTo>
                <a:cubicBezTo>
                  <a:pt x="17" y="43"/>
                  <a:pt x="17" y="43"/>
                  <a:pt x="17" y="43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38"/>
                  <a:pt x="75" y="38"/>
                  <a:pt x="75" y="38"/>
                </a:cubicBezTo>
                <a:cubicBezTo>
                  <a:pt x="17" y="38"/>
                  <a:pt x="17" y="38"/>
                  <a:pt x="17" y="38"/>
                </a:cubicBezTo>
                <a:close/>
                <a:moveTo>
                  <a:pt x="123" y="21"/>
                </a:moveTo>
                <a:cubicBezTo>
                  <a:pt x="123" y="19"/>
                  <a:pt x="124" y="18"/>
                  <a:pt x="124" y="16"/>
                </a:cubicBezTo>
                <a:cubicBezTo>
                  <a:pt x="128" y="17"/>
                  <a:pt x="128" y="17"/>
                  <a:pt x="128" y="17"/>
                </a:cubicBezTo>
                <a:cubicBezTo>
                  <a:pt x="125" y="23"/>
                  <a:pt x="116" y="41"/>
                  <a:pt x="117" y="43"/>
                </a:cubicBezTo>
                <a:cubicBezTo>
                  <a:pt x="118" y="46"/>
                  <a:pt x="121" y="46"/>
                  <a:pt x="121" y="46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2" y="42"/>
                  <a:pt x="121" y="43"/>
                  <a:pt x="121" y="42"/>
                </a:cubicBezTo>
                <a:cubicBezTo>
                  <a:pt x="120" y="41"/>
                  <a:pt x="133" y="17"/>
                  <a:pt x="133" y="17"/>
                </a:cubicBezTo>
                <a:cubicBezTo>
                  <a:pt x="134" y="15"/>
                  <a:pt x="134" y="15"/>
                  <a:pt x="134" y="15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4" y="0"/>
                  <a:pt x="114" y="0"/>
                  <a:pt x="107" y="16"/>
                </a:cubicBezTo>
                <a:cubicBezTo>
                  <a:pt x="103" y="25"/>
                  <a:pt x="99" y="35"/>
                  <a:pt x="96" y="44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7" y="41"/>
                  <a:pt x="120" y="31"/>
                  <a:pt x="123" y="21"/>
                </a:cubicBezTo>
                <a:close/>
                <a:moveTo>
                  <a:pt x="90" y="69"/>
                </a:moveTo>
                <a:cubicBezTo>
                  <a:pt x="86" y="74"/>
                  <a:pt x="86" y="74"/>
                  <a:pt x="86" y="74"/>
                </a:cubicBezTo>
                <a:cubicBezTo>
                  <a:pt x="88" y="85"/>
                  <a:pt x="88" y="85"/>
                  <a:pt x="88" y="85"/>
                </a:cubicBezTo>
                <a:cubicBezTo>
                  <a:pt x="90" y="86"/>
                  <a:pt x="90" y="86"/>
                  <a:pt x="90" y="86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1" y="77"/>
                  <a:pt x="91" y="76"/>
                </a:cubicBezTo>
                <a:cubicBezTo>
                  <a:pt x="92" y="75"/>
                  <a:pt x="93" y="74"/>
                  <a:pt x="95" y="74"/>
                </a:cubicBezTo>
                <a:cubicBezTo>
                  <a:pt x="96" y="75"/>
                  <a:pt x="97" y="76"/>
                  <a:pt x="96" y="78"/>
                </a:cubicBezTo>
                <a:cubicBezTo>
                  <a:pt x="96" y="79"/>
                  <a:pt x="95" y="79"/>
                  <a:pt x="94" y="79"/>
                </a:cubicBezTo>
                <a:cubicBezTo>
                  <a:pt x="91" y="87"/>
                  <a:pt x="91" y="87"/>
                  <a:pt x="91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90" y="69"/>
                  <a:pt x="90" y="69"/>
                  <a:pt x="90" y="69"/>
                </a:cubicBezTo>
                <a:close/>
                <a:moveTo>
                  <a:pt x="112" y="52"/>
                </a:moveTo>
                <a:cubicBezTo>
                  <a:pt x="96" y="46"/>
                  <a:pt x="96" y="46"/>
                  <a:pt x="96" y="46"/>
                </a:cubicBezTo>
                <a:cubicBezTo>
                  <a:pt x="93" y="53"/>
                  <a:pt x="92" y="60"/>
                  <a:pt x="90" y="67"/>
                </a:cubicBezTo>
                <a:cubicBezTo>
                  <a:pt x="94" y="69"/>
                  <a:pt x="99" y="70"/>
                  <a:pt x="103" y="72"/>
                </a:cubicBezTo>
                <a:cubicBezTo>
                  <a:pt x="107" y="65"/>
                  <a:pt x="109" y="59"/>
                  <a:pt x="112" y="52"/>
                </a:cubicBezTo>
                <a:close/>
                <a:moveTo>
                  <a:pt x="39" y="87"/>
                </a:moveTo>
                <a:cubicBezTo>
                  <a:pt x="42" y="91"/>
                  <a:pt x="42" y="91"/>
                  <a:pt x="42" y="91"/>
                </a:cubicBezTo>
                <a:cubicBezTo>
                  <a:pt x="42" y="91"/>
                  <a:pt x="53" y="80"/>
                  <a:pt x="53" y="81"/>
                </a:cubicBezTo>
                <a:cubicBezTo>
                  <a:pt x="53" y="82"/>
                  <a:pt x="51" y="83"/>
                  <a:pt x="51" y="84"/>
                </a:cubicBezTo>
                <a:cubicBezTo>
                  <a:pt x="49" y="85"/>
                  <a:pt x="48" y="86"/>
                  <a:pt x="48" y="87"/>
                </a:cubicBezTo>
                <a:cubicBezTo>
                  <a:pt x="48" y="89"/>
                  <a:pt x="49" y="90"/>
                  <a:pt x="52" y="90"/>
                </a:cubicBezTo>
                <a:cubicBezTo>
                  <a:pt x="55" y="91"/>
                  <a:pt x="57" y="90"/>
                  <a:pt x="60" y="89"/>
                </a:cubicBezTo>
                <a:cubicBezTo>
                  <a:pt x="61" y="88"/>
                  <a:pt x="63" y="88"/>
                  <a:pt x="64" y="88"/>
                </a:cubicBezTo>
                <a:cubicBezTo>
                  <a:pt x="64" y="89"/>
                  <a:pt x="65" y="89"/>
                  <a:pt x="66" y="90"/>
                </a:cubicBezTo>
                <a:cubicBezTo>
                  <a:pt x="67" y="90"/>
                  <a:pt x="68" y="89"/>
                  <a:pt x="69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69" y="91"/>
                  <a:pt x="69" y="93"/>
                  <a:pt x="70" y="94"/>
                </a:cubicBezTo>
                <a:cubicBezTo>
                  <a:pt x="70" y="96"/>
                  <a:pt x="72" y="96"/>
                  <a:pt x="74" y="95"/>
                </a:cubicBezTo>
                <a:cubicBezTo>
                  <a:pt x="76" y="95"/>
                  <a:pt x="80" y="95"/>
                  <a:pt x="80" y="95"/>
                </a:cubicBezTo>
                <a:cubicBezTo>
                  <a:pt x="81" y="91"/>
                  <a:pt x="81" y="91"/>
                  <a:pt x="81" y="91"/>
                </a:cubicBezTo>
                <a:cubicBezTo>
                  <a:pt x="81" y="91"/>
                  <a:pt x="77" y="90"/>
                  <a:pt x="74" y="91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89"/>
                  <a:pt x="75" y="89"/>
                  <a:pt x="75" y="88"/>
                </a:cubicBezTo>
                <a:cubicBezTo>
                  <a:pt x="75" y="85"/>
                  <a:pt x="74" y="84"/>
                  <a:pt x="72" y="84"/>
                </a:cubicBezTo>
                <a:cubicBezTo>
                  <a:pt x="71" y="83"/>
                  <a:pt x="69" y="84"/>
                  <a:pt x="68" y="85"/>
                </a:cubicBezTo>
                <a:cubicBezTo>
                  <a:pt x="68" y="85"/>
                  <a:pt x="67" y="85"/>
                  <a:pt x="67" y="85"/>
                </a:cubicBezTo>
                <a:cubicBezTo>
                  <a:pt x="65" y="83"/>
                  <a:pt x="62" y="84"/>
                  <a:pt x="58" y="85"/>
                </a:cubicBezTo>
                <a:cubicBezTo>
                  <a:pt x="57" y="85"/>
                  <a:pt x="56" y="86"/>
                  <a:pt x="55" y="86"/>
                </a:cubicBezTo>
                <a:cubicBezTo>
                  <a:pt x="56" y="85"/>
                  <a:pt x="57" y="83"/>
                  <a:pt x="57" y="81"/>
                </a:cubicBezTo>
                <a:cubicBezTo>
                  <a:pt x="57" y="73"/>
                  <a:pt x="39" y="87"/>
                  <a:pt x="39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9721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484781" y="376746"/>
            <a:ext cx="3782065" cy="4323191"/>
          </a:xfrm>
          <a:prstGeom prst="rect">
            <a:avLst/>
          </a:prstGeom>
        </p:spPr>
      </p:pic>
      <p:sp>
        <p:nvSpPr>
          <p:cNvPr id="1048745" name="矩形 21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19" name="图片 24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图片 3"/>
          <p:cNvPicPr>
            <a:picLocks noChangeAspect="1"/>
          </p:cNvPicPr>
          <p:nvPr/>
        </p:nvPicPr>
        <p:blipFill rotWithShape="1">
          <a:blip r:embed="rId2" cstate="print"/>
          <a:srcRect l="16594" t="11333" r="21072" b="11333"/>
          <a:stretch>
            <a:fillRect/>
          </a:stretch>
        </p:blipFill>
        <p:spPr>
          <a:xfrm>
            <a:off x="4069080" y="937260"/>
            <a:ext cx="4274820" cy="5303520"/>
          </a:xfrm>
          <a:prstGeom prst="ellipse">
            <a:avLst/>
          </a:prstGeom>
        </p:spPr>
      </p:pic>
      <p:sp>
        <p:nvSpPr>
          <p:cNvPr id="1048746" name="矩形 10"/>
          <p:cNvSpPr/>
          <p:nvPr/>
        </p:nvSpPr>
        <p:spPr>
          <a:xfrm>
            <a:off x="995694" y="2054371"/>
            <a:ext cx="3870667" cy="491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47" name="矩形 11"/>
          <p:cNvSpPr/>
          <p:nvPr/>
        </p:nvSpPr>
        <p:spPr>
          <a:xfrm>
            <a:off x="995694" y="2645481"/>
            <a:ext cx="2896685" cy="2834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48" name="矩形 12"/>
          <p:cNvSpPr/>
          <p:nvPr/>
        </p:nvSpPr>
        <p:spPr>
          <a:xfrm>
            <a:off x="8505378" y="2137650"/>
            <a:ext cx="2025462" cy="491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49" name="矩形 13"/>
          <p:cNvSpPr/>
          <p:nvPr/>
        </p:nvSpPr>
        <p:spPr>
          <a:xfrm>
            <a:off x="8505378" y="2825507"/>
            <a:ext cx="2961693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0" name="矩形 8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21" name="图片 9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19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222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223" name="图片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224" name="图片 22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225" name="图片 23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pic>
        <p:nvPicPr>
          <p:cNvPr id="2097226" name="图片 4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4033367" y="1392226"/>
            <a:ext cx="2655944" cy="2655944"/>
          </a:xfrm>
          <a:prstGeom prst="rect">
            <a:avLst/>
          </a:prstGeom>
        </p:spPr>
      </p:pic>
      <p:sp>
        <p:nvSpPr>
          <p:cNvPr id="1048751" name="文本框 17"/>
          <p:cNvSpPr txBox="1"/>
          <p:nvPr/>
        </p:nvSpPr>
        <p:spPr>
          <a:xfrm>
            <a:off x="2837332" y="4095513"/>
            <a:ext cx="5048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点击添加标题文字</a:t>
            </a:r>
          </a:p>
        </p:txBody>
      </p:sp>
      <p:sp>
        <p:nvSpPr>
          <p:cNvPr id="1048752" name="文本框 18"/>
          <p:cNvSpPr txBox="1"/>
          <p:nvPr/>
        </p:nvSpPr>
        <p:spPr>
          <a:xfrm>
            <a:off x="4425683" y="2076046"/>
            <a:ext cx="1871312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肆</a:t>
            </a:r>
          </a:p>
        </p:txBody>
      </p:sp>
      <p:pic>
        <p:nvPicPr>
          <p:cNvPr id="2097227" name="图片 13"/>
          <p:cNvPicPr>
            <a:picLocks noChangeAspect="1"/>
          </p:cNvPicPr>
          <p:nvPr/>
        </p:nvPicPr>
        <p:blipFill rotWithShape="1">
          <a:blip r:embed="rId6"/>
          <a:srcRect l="614" r="1" b="4255"/>
          <a:stretch>
            <a:fillRect/>
          </a:stretch>
        </p:blipFill>
        <p:spPr>
          <a:xfrm>
            <a:off x="198470" y="2219872"/>
            <a:ext cx="2556061" cy="158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矩形 6"/>
          <p:cNvSpPr/>
          <p:nvPr/>
        </p:nvSpPr>
        <p:spPr>
          <a:xfrm>
            <a:off x="6317154" y="2808469"/>
            <a:ext cx="568411" cy="828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048754" name="矩形 7"/>
          <p:cNvSpPr/>
          <p:nvPr/>
        </p:nvSpPr>
        <p:spPr>
          <a:xfrm>
            <a:off x="6790831" y="2114542"/>
            <a:ext cx="539578" cy="568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</a:p>
        </p:txBody>
      </p:sp>
      <p:sp>
        <p:nvSpPr>
          <p:cNvPr id="1048755" name="矩形 8"/>
          <p:cNvSpPr/>
          <p:nvPr/>
        </p:nvSpPr>
        <p:spPr>
          <a:xfrm>
            <a:off x="7060621" y="3177113"/>
            <a:ext cx="125625" cy="125625"/>
          </a:xfrm>
          <a:prstGeom prst="rect">
            <a:avLst/>
          </a:prstGeom>
          <a:solidFill>
            <a:srgbClr val="CCB5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6" name="矩形 9"/>
          <p:cNvSpPr/>
          <p:nvPr/>
        </p:nvSpPr>
        <p:spPr>
          <a:xfrm>
            <a:off x="2127453" y="2689607"/>
            <a:ext cx="3851316" cy="252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的核心思想并且简洁明了。点击添加文字内容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7" name="矩形 10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28" name="图片 12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pic>
        <p:nvPicPr>
          <p:cNvPr id="2097229" name="图片 15"/>
          <p:cNvPicPr>
            <a:picLocks noChangeAspect="1"/>
          </p:cNvPicPr>
          <p:nvPr/>
        </p:nvPicPr>
        <p:blipFill rotWithShape="1">
          <a:blip r:embed="rId3"/>
          <a:srcRect r="59250"/>
          <a:stretch>
            <a:fillRect/>
          </a:stretch>
        </p:blipFill>
        <p:spPr>
          <a:xfrm flipH="1">
            <a:off x="7223760" y="91135"/>
            <a:ext cx="4968240" cy="5819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任意多边形: 形状 2"/>
          <p:cNvSpPr/>
          <p:nvPr/>
        </p:nvSpPr>
        <p:spPr>
          <a:xfrm>
            <a:off x="0" y="1890584"/>
            <a:ext cx="12282616" cy="2483708"/>
          </a:xfrm>
          <a:custGeom>
            <a:avLst/>
            <a:gdLst>
              <a:gd name="connsiteX0" fmla="*/ 0 w 12282616"/>
              <a:gd name="connsiteY0" fmla="*/ 2483708 h 2483708"/>
              <a:gd name="connsiteX1" fmla="*/ 1631092 w 12282616"/>
              <a:gd name="connsiteY1" fmla="*/ 1112108 h 2483708"/>
              <a:gd name="connsiteX2" fmla="*/ 5474043 w 12282616"/>
              <a:gd name="connsiteY2" fmla="*/ 2372497 h 2483708"/>
              <a:gd name="connsiteX3" fmla="*/ 9564130 w 12282616"/>
              <a:gd name="connsiteY3" fmla="*/ 1680518 h 2483708"/>
              <a:gd name="connsiteX4" fmla="*/ 12282616 w 12282616"/>
              <a:gd name="connsiteY4" fmla="*/ 0 h 248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2616" h="2483708">
                <a:moveTo>
                  <a:pt x="0" y="2483708"/>
                </a:moveTo>
                <a:cubicBezTo>
                  <a:pt x="359376" y="1807175"/>
                  <a:pt x="718752" y="1130643"/>
                  <a:pt x="1631092" y="1112108"/>
                </a:cubicBezTo>
                <a:cubicBezTo>
                  <a:pt x="2543432" y="1093573"/>
                  <a:pt x="4151870" y="2277762"/>
                  <a:pt x="5474043" y="2372497"/>
                </a:cubicBezTo>
                <a:cubicBezTo>
                  <a:pt x="6796216" y="2467232"/>
                  <a:pt x="8429368" y="2075934"/>
                  <a:pt x="9564130" y="1680518"/>
                </a:cubicBezTo>
                <a:cubicBezTo>
                  <a:pt x="10698892" y="1285102"/>
                  <a:pt x="11490754" y="642551"/>
                  <a:pt x="12282616" y="0"/>
                </a:cubicBezTo>
              </a:path>
            </a:pathLst>
          </a:custGeom>
          <a:noFill/>
          <a:ln>
            <a:solidFill>
              <a:srgbClr val="CCB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9" name="椭圆 6"/>
          <p:cNvSpPr/>
          <p:nvPr/>
        </p:nvSpPr>
        <p:spPr>
          <a:xfrm>
            <a:off x="4275810" y="3803202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</a:p>
        </p:txBody>
      </p:sp>
      <p:sp>
        <p:nvSpPr>
          <p:cNvPr id="1048760" name="椭圆 7"/>
          <p:cNvSpPr/>
          <p:nvPr/>
        </p:nvSpPr>
        <p:spPr>
          <a:xfrm>
            <a:off x="7653611" y="3803202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</a:p>
        </p:txBody>
      </p:sp>
      <p:sp>
        <p:nvSpPr>
          <p:cNvPr id="1048761" name="矩形 9"/>
          <p:cNvSpPr/>
          <p:nvPr/>
        </p:nvSpPr>
        <p:spPr>
          <a:xfrm>
            <a:off x="541062" y="3803202"/>
            <a:ext cx="2390565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2" name="矩形 10"/>
          <p:cNvSpPr/>
          <p:nvPr/>
        </p:nvSpPr>
        <p:spPr>
          <a:xfrm>
            <a:off x="747362" y="3395019"/>
            <a:ext cx="1706842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3" name="矩形 11"/>
          <p:cNvSpPr/>
          <p:nvPr/>
        </p:nvSpPr>
        <p:spPr>
          <a:xfrm>
            <a:off x="3581493" y="2375095"/>
            <a:ext cx="2362107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4" name="矩形 12"/>
          <p:cNvSpPr/>
          <p:nvPr/>
        </p:nvSpPr>
        <p:spPr>
          <a:xfrm>
            <a:off x="3787793" y="1966912"/>
            <a:ext cx="1706842" cy="45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5" name="矩形 13"/>
          <p:cNvSpPr/>
          <p:nvPr/>
        </p:nvSpPr>
        <p:spPr>
          <a:xfrm>
            <a:off x="6829170" y="4780782"/>
            <a:ext cx="2427769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6" name="矩形 14"/>
          <p:cNvSpPr/>
          <p:nvPr/>
        </p:nvSpPr>
        <p:spPr>
          <a:xfrm>
            <a:off x="7035470" y="4372599"/>
            <a:ext cx="1706842" cy="45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7" name="矩形 15"/>
          <p:cNvSpPr/>
          <p:nvPr/>
        </p:nvSpPr>
        <p:spPr>
          <a:xfrm>
            <a:off x="9256939" y="1501802"/>
            <a:ext cx="2362107" cy="100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8" name="矩形 16"/>
          <p:cNvSpPr/>
          <p:nvPr/>
        </p:nvSpPr>
        <p:spPr>
          <a:xfrm>
            <a:off x="9463239" y="1093619"/>
            <a:ext cx="1706842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9" name="椭圆 5"/>
          <p:cNvSpPr/>
          <p:nvPr/>
        </p:nvSpPr>
        <p:spPr>
          <a:xfrm>
            <a:off x="1290576" y="2749071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</a:p>
        </p:txBody>
      </p:sp>
      <p:pic>
        <p:nvPicPr>
          <p:cNvPr id="2097230" name="图片 17"/>
          <p:cNvPicPr>
            <a:picLocks noChangeAspect="1"/>
          </p:cNvPicPr>
          <p:nvPr/>
        </p:nvPicPr>
        <p:blipFill rotWithShape="1">
          <a:blip r:embed="rId2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1778492" y="2865084"/>
            <a:ext cx="536254" cy="418191"/>
          </a:xfrm>
          <a:prstGeom prst="rect">
            <a:avLst/>
          </a:prstGeom>
        </p:spPr>
      </p:pic>
      <p:pic>
        <p:nvPicPr>
          <p:cNvPr id="2097231" name="图片 18"/>
          <p:cNvPicPr>
            <a:picLocks noChangeAspect="1"/>
          </p:cNvPicPr>
          <p:nvPr/>
        </p:nvPicPr>
        <p:blipFill rotWithShape="1">
          <a:blip r:embed="rId2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4781645" y="3894277"/>
            <a:ext cx="536254" cy="418191"/>
          </a:xfrm>
          <a:prstGeom prst="rect">
            <a:avLst/>
          </a:prstGeom>
        </p:spPr>
      </p:pic>
      <p:pic>
        <p:nvPicPr>
          <p:cNvPr id="2097232" name="图片 19"/>
          <p:cNvPicPr>
            <a:picLocks noChangeAspect="1"/>
          </p:cNvPicPr>
          <p:nvPr/>
        </p:nvPicPr>
        <p:blipFill rotWithShape="1">
          <a:blip r:embed="rId2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8210460" y="3862559"/>
            <a:ext cx="536254" cy="418191"/>
          </a:xfrm>
          <a:prstGeom prst="rect">
            <a:avLst/>
          </a:prstGeom>
        </p:spPr>
      </p:pic>
      <p:sp>
        <p:nvSpPr>
          <p:cNvPr id="1048770" name="椭圆 8"/>
          <p:cNvSpPr/>
          <p:nvPr/>
        </p:nvSpPr>
        <p:spPr>
          <a:xfrm>
            <a:off x="10215579" y="2869857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</a:p>
        </p:txBody>
      </p:sp>
      <p:pic>
        <p:nvPicPr>
          <p:cNvPr id="2097233" name="图片 20"/>
          <p:cNvPicPr>
            <a:picLocks noChangeAspect="1"/>
          </p:cNvPicPr>
          <p:nvPr/>
        </p:nvPicPr>
        <p:blipFill rotWithShape="1">
          <a:blip r:embed="rId2" cstate="print">
            <a:biLevel thresh="25000"/>
          </a:blip>
          <a:srcRect l="-879" t="46256" r="81856" b="30260"/>
          <a:stretch>
            <a:fillRect/>
          </a:stretch>
        </p:blipFill>
        <p:spPr>
          <a:xfrm flipH="1">
            <a:off x="10740741" y="2696913"/>
            <a:ext cx="536254" cy="418191"/>
          </a:xfrm>
          <a:prstGeom prst="rect">
            <a:avLst/>
          </a:prstGeom>
        </p:spPr>
      </p:pic>
      <p:sp>
        <p:nvSpPr>
          <p:cNvPr id="1048771" name="矩形 21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34" name="图片 22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椭圆 6"/>
          <p:cNvSpPr/>
          <p:nvPr/>
        </p:nvSpPr>
        <p:spPr>
          <a:xfrm>
            <a:off x="1290576" y="2366012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73200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壹</a:t>
            </a:r>
          </a:p>
        </p:txBody>
      </p:sp>
      <p:sp>
        <p:nvSpPr>
          <p:cNvPr id="1048773" name="椭圆 7"/>
          <p:cNvSpPr/>
          <p:nvPr/>
        </p:nvSpPr>
        <p:spPr>
          <a:xfrm>
            <a:off x="4183080" y="2378481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73200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贰</a:t>
            </a:r>
          </a:p>
        </p:txBody>
      </p:sp>
      <p:sp>
        <p:nvSpPr>
          <p:cNvPr id="1048774" name="椭圆 8"/>
          <p:cNvSpPr/>
          <p:nvPr/>
        </p:nvSpPr>
        <p:spPr>
          <a:xfrm>
            <a:off x="7093503" y="2394340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73200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叁</a:t>
            </a:r>
          </a:p>
        </p:txBody>
      </p:sp>
      <p:sp>
        <p:nvSpPr>
          <p:cNvPr id="1048775" name="椭圆 9"/>
          <p:cNvSpPr/>
          <p:nvPr/>
        </p:nvSpPr>
        <p:spPr>
          <a:xfrm>
            <a:off x="10054938" y="2394747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73200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肆</a:t>
            </a:r>
          </a:p>
        </p:txBody>
      </p:sp>
      <p:sp>
        <p:nvSpPr>
          <p:cNvPr id="1048776" name="椭圆 16"/>
          <p:cNvSpPr/>
          <p:nvPr/>
        </p:nvSpPr>
        <p:spPr>
          <a:xfrm>
            <a:off x="3044172" y="2656549"/>
            <a:ext cx="98855" cy="98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7" name="椭圆 17"/>
          <p:cNvSpPr/>
          <p:nvPr/>
        </p:nvSpPr>
        <p:spPr>
          <a:xfrm>
            <a:off x="5954595" y="2656549"/>
            <a:ext cx="98855" cy="98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8" name="椭圆 18"/>
          <p:cNvSpPr/>
          <p:nvPr/>
        </p:nvSpPr>
        <p:spPr>
          <a:xfrm>
            <a:off x="8916032" y="2656549"/>
            <a:ext cx="98855" cy="98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9" name="矩形 19"/>
          <p:cNvSpPr/>
          <p:nvPr/>
        </p:nvSpPr>
        <p:spPr>
          <a:xfrm>
            <a:off x="465836" y="3571103"/>
            <a:ext cx="2266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0" name="矩形 20"/>
          <p:cNvSpPr/>
          <p:nvPr/>
        </p:nvSpPr>
        <p:spPr>
          <a:xfrm>
            <a:off x="743109" y="3152912"/>
            <a:ext cx="170684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1" name="矩形 21"/>
          <p:cNvSpPr/>
          <p:nvPr/>
        </p:nvSpPr>
        <p:spPr>
          <a:xfrm>
            <a:off x="3338821" y="3538030"/>
            <a:ext cx="2266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2" name="矩形 22"/>
          <p:cNvSpPr/>
          <p:nvPr/>
        </p:nvSpPr>
        <p:spPr>
          <a:xfrm>
            <a:off x="3613995" y="3129847"/>
            <a:ext cx="170684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3" name="矩形 23"/>
          <p:cNvSpPr/>
          <p:nvPr/>
        </p:nvSpPr>
        <p:spPr>
          <a:xfrm>
            <a:off x="6283122" y="3538030"/>
            <a:ext cx="2266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4" name="矩形 24"/>
          <p:cNvSpPr/>
          <p:nvPr/>
        </p:nvSpPr>
        <p:spPr>
          <a:xfrm>
            <a:off x="6562838" y="3129847"/>
            <a:ext cx="170684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5" name="矩形 25"/>
          <p:cNvSpPr/>
          <p:nvPr/>
        </p:nvSpPr>
        <p:spPr>
          <a:xfrm>
            <a:off x="9154006" y="3507970"/>
            <a:ext cx="2266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点击添加文字内容，要求添加的文字内容符合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的核心思想并且简洁明了。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6" name="矩形 26"/>
          <p:cNvSpPr/>
          <p:nvPr/>
        </p:nvSpPr>
        <p:spPr>
          <a:xfrm>
            <a:off x="9433722" y="3089779"/>
            <a:ext cx="170684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7" name="矩形 27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点击添加标题文字</a:t>
            </a:r>
          </a:p>
        </p:txBody>
      </p:sp>
      <p:pic>
        <p:nvPicPr>
          <p:cNvPr id="2097235" name="图片 28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22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160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161" name="图片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5094" y="327786"/>
              <a:ext cx="1654929" cy="1272414"/>
            </a:xfrm>
            <a:prstGeom prst="rect">
              <a:avLst/>
            </a:prstGeom>
          </p:spPr>
        </p:pic>
        <p:pic>
          <p:nvPicPr>
            <p:cNvPr id="2097162" name="图片 33"/>
            <p:cNvPicPr>
              <a:picLocks noChangeAspect="1"/>
            </p:cNvPicPr>
            <p:nvPr/>
          </p:nvPicPr>
          <p:blipFill rotWithShape="1">
            <a:blip r:embed="rId5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163" name="图片 34"/>
            <p:cNvPicPr>
              <a:picLocks noChangeAspect="1"/>
            </p:cNvPicPr>
            <p:nvPr/>
          </p:nvPicPr>
          <p:blipFill rotWithShape="1">
            <a:blip r:embed="rId5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sp>
        <p:nvSpPr>
          <p:cNvPr id="1048584" name="文本框 31"/>
          <p:cNvSpPr txBox="1"/>
          <p:nvPr/>
        </p:nvSpPr>
        <p:spPr>
          <a:xfrm>
            <a:off x="3726575" y="378522"/>
            <a:ext cx="3186440" cy="117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目</a:t>
            </a:r>
            <a:r>
              <a:rPr lang="en-US" altLang="zh-CN" sz="7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•</a:t>
            </a:r>
            <a:r>
              <a:rPr lang="zh-CN" altLang="en-US" sz="7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录 </a:t>
            </a:r>
          </a:p>
        </p:txBody>
      </p:sp>
      <p:sp>
        <p:nvSpPr>
          <p:cNvPr id="1048585" name="文本框 32"/>
          <p:cNvSpPr txBox="1"/>
          <p:nvPr/>
        </p:nvSpPr>
        <p:spPr>
          <a:xfrm>
            <a:off x="4502780" y="1927702"/>
            <a:ext cx="318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品牌形象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现状分析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586" name="文本框 13"/>
          <p:cNvSpPr txBox="1"/>
          <p:nvPr/>
        </p:nvSpPr>
        <p:spPr>
          <a:xfrm>
            <a:off x="4502780" y="2712149"/>
            <a:ext cx="289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品牌定位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587" name="文本框 17"/>
          <p:cNvSpPr txBox="1"/>
          <p:nvPr/>
        </p:nvSpPr>
        <p:spPr>
          <a:xfrm>
            <a:off x="4502780" y="3446862"/>
            <a:ext cx="289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品牌元素设计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588" name="文本框 20"/>
          <p:cNvSpPr txBox="1"/>
          <p:nvPr/>
        </p:nvSpPr>
        <p:spPr>
          <a:xfrm>
            <a:off x="4502779" y="4176224"/>
            <a:ext cx="289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品牌推广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传播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97164" name="图片 23"/>
          <p:cNvPicPr>
            <a:picLocks noChangeAspect="1"/>
          </p:cNvPicPr>
          <p:nvPr/>
        </p:nvPicPr>
        <p:blipFill rotWithShape="1">
          <a:blip r:embed="rId6"/>
          <a:srcRect l="614" r="1" b="4255"/>
          <a:stretch>
            <a:fillRect/>
          </a:stretch>
        </p:blipFill>
        <p:spPr>
          <a:xfrm>
            <a:off x="198470" y="2219872"/>
            <a:ext cx="2556061" cy="1589784"/>
          </a:xfrm>
          <a:prstGeom prst="rect">
            <a:avLst/>
          </a:prstGeom>
        </p:spPr>
      </p:pic>
      <p:sp>
        <p:nvSpPr>
          <p:cNvPr id="1048589" name="文本框 21"/>
          <p:cNvSpPr txBox="1"/>
          <p:nvPr/>
        </p:nvSpPr>
        <p:spPr>
          <a:xfrm>
            <a:off x="3522681" y="5676720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陆</a:t>
            </a:r>
          </a:p>
        </p:txBody>
      </p:sp>
      <p:sp>
        <p:nvSpPr>
          <p:cNvPr id="1048590" name="文本框 10"/>
          <p:cNvSpPr txBox="1"/>
          <p:nvPr/>
        </p:nvSpPr>
        <p:spPr>
          <a:xfrm>
            <a:off x="3509016" y="1909684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壹</a:t>
            </a:r>
          </a:p>
        </p:txBody>
      </p:sp>
      <p:sp>
        <p:nvSpPr>
          <p:cNvPr id="1048591" name="文本框 14"/>
          <p:cNvSpPr txBox="1"/>
          <p:nvPr/>
        </p:nvSpPr>
        <p:spPr>
          <a:xfrm>
            <a:off x="3509016" y="2693465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贰</a:t>
            </a:r>
          </a:p>
        </p:txBody>
      </p:sp>
      <p:sp>
        <p:nvSpPr>
          <p:cNvPr id="1048592" name="文本框 18"/>
          <p:cNvSpPr txBox="1"/>
          <p:nvPr/>
        </p:nvSpPr>
        <p:spPr>
          <a:xfrm>
            <a:off x="3522680" y="3436633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叁</a:t>
            </a:r>
          </a:p>
        </p:txBody>
      </p:sp>
      <p:sp>
        <p:nvSpPr>
          <p:cNvPr id="1048593" name="文本框 21"/>
          <p:cNvSpPr txBox="1"/>
          <p:nvPr/>
        </p:nvSpPr>
        <p:spPr>
          <a:xfrm>
            <a:off x="3522680" y="4179801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肆</a:t>
            </a:r>
          </a:p>
        </p:txBody>
      </p:sp>
      <p:sp>
        <p:nvSpPr>
          <p:cNvPr id="1048594" name="文本框 21"/>
          <p:cNvSpPr txBox="1"/>
          <p:nvPr/>
        </p:nvSpPr>
        <p:spPr>
          <a:xfrm>
            <a:off x="3522680" y="4930049"/>
            <a:ext cx="86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伍</a:t>
            </a:r>
          </a:p>
        </p:txBody>
      </p:sp>
      <p:sp>
        <p:nvSpPr>
          <p:cNvPr id="1048595" name="文本框 20"/>
          <p:cNvSpPr txBox="1"/>
          <p:nvPr/>
        </p:nvSpPr>
        <p:spPr>
          <a:xfrm>
            <a:off x="4502779" y="4977412"/>
            <a:ext cx="369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品牌资产保护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风险管理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596" name="文本框 20"/>
          <p:cNvSpPr txBox="1"/>
          <p:nvPr/>
        </p:nvSpPr>
        <p:spPr>
          <a:xfrm>
            <a:off x="4502779" y="5778112"/>
            <a:ext cx="454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品牌策划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实施的财务预算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19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165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166" name="图片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167" name="图片 22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168" name="图片 23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pic>
        <p:nvPicPr>
          <p:cNvPr id="2097169" name="图片 4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4033367" y="1392226"/>
            <a:ext cx="2655944" cy="2655944"/>
          </a:xfrm>
          <a:prstGeom prst="rect">
            <a:avLst/>
          </a:prstGeom>
        </p:spPr>
      </p:pic>
      <p:sp>
        <p:nvSpPr>
          <p:cNvPr id="1048600" name="文本框 17"/>
          <p:cNvSpPr txBox="1"/>
          <p:nvPr/>
        </p:nvSpPr>
        <p:spPr>
          <a:xfrm>
            <a:off x="2837331" y="4095513"/>
            <a:ext cx="5340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品牌形象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现状分析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601" name="文本框 18"/>
          <p:cNvSpPr txBox="1"/>
          <p:nvPr/>
        </p:nvSpPr>
        <p:spPr>
          <a:xfrm>
            <a:off x="4425683" y="2076046"/>
            <a:ext cx="1871312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壹</a:t>
            </a:r>
          </a:p>
        </p:txBody>
      </p:sp>
      <p:pic>
        <p:nvPicPr>
          <p:cNvPr id="2097170" name="图片 13"/>
          <p:cNvPicPr>
            <a:picLocks noChangeAspect="1"/>
          </p:cNvPicPr>
          <p:nvPr/>
        </p:nvPicPr>
        <p:blipFill rotWithShape="1">
          <a:blip r:embed="rId6"/>
          <a:srcRect l="614" r="1" b="4255"/>
          <a:stretch>
            <a:fillRect/>
          </a:stretch>
        </p:blipFill>
        <p:spPr>
          <a:xfrm>
            <a:off x="198470" y="2219872"/>
            <a:ext cx="2556061" cy="1589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矩形 11"/>
          <p:cNvSpPr/>
          <p:nvPr/>
        </p:nvSpPr>
        <p:spPr>
          <a:xfrm>
            <a:off x="873247" y="493304"/>
            <a:ext cx="4864798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品牌形象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可消费型盛唐文化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97171" name="图片 12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graphicFrame>
        <p:nvGraphicFramePr>
          <p:cNvPr id="4194304" name="表格 5"/>
          <p:cNvGraphicFramePr>
            <a:graphicFrameLocks noGrp="1"/>
          </p:cNvGraphicFramePr>
          <p:nvPr/>
        </p:nvGraphicFramePr>
        <p:xfrm>
          <a:off x="986246" y="1182189"/>
          <a:ext cx="10463349" cy="5562016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644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88276">
                <a:tc>
                  <a:txBody>
                    <a:bodyPr/>
                    <a:lstStyle/>
                    <a:p>
                      <a:pPr algn="just"/>
                      <a:endParaRPr lang="en-US" altLang="zh-CN" sz="2400" kern="100" dirty="0">
                        <a:effectLst/>
                      </a:endParaRPr>
                    </a:p>
                    <a:p>
                      <a:pPr algn="just"/>
                      <a:endParaRPr lang="en-US" altLang="zh-CN" sz="2400" kern="100" dirty="0">
                        <a:effectLst/>
                      </a:endParaRPr>
                    </a:p>
                    <a:p>
                      <a:pPr algn="just"/>
                      <a:endParaRPr lang="en-US" altLang="zh-CN" sz="240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altLang="zh-CN" sz="24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陕西文化旅游股份有限公司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西安永兴坊文商旅策划运营有限公司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霍尔果斯娱跃文化传播有限公司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3">
                <a:tc rowSpan="4"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US" alt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endParaRPr lang="en-US" alt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endParaRPr lang="en-US" alt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r>
                        <a:rPr lang="zh-CN" altLang="en-US" sz="24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公司概况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注册资本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5000</a:t>
                      </a:r>
                      <a:r>
                        <a:rPr lang="zh-CN" sz="2400" kern="100" dirty="0">
                          <a:effectLst/>
                        </a:rPr>
                        <a:t>万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zh-CN" sz="2400" kern="100" dirty="0">
                          <a:effectLst/>
                        </a:rPr>
                        <a:t>元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1,000</a:t>
                      </a:r>
                      <a:r>
                        <a:rPr lang="zh-CN" sz="2400" kern="100">
                          <a:effectLst/>
                        </a:rPr>
                        <a:t>万</a:t>
                      </a:r>
                      <a:r>
                        <a:rPr lang="en-US" sz="2400" kern="100">
                          <a:effectLst/>
                        </a:rPr>
                        <a:t>(</a:t>
                      </a:r>
                      <a:r>
                        <a:rPr lang="zh-CN" sz="2400" kern="100">
                          <a:effectLst/>
                        </a:rPr>
                        <a:t>元</a:t>
                      </a:r>
                      <a:r>
                        <a:rPr lang="en-US" sz="2400" kern="100">
                          <a:effectLst/>
                        </a:rPr>
                        <a:t>)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1,420.5</a:t>
                      </a:r>
                      <a:r>
                        <a:rPr lang="zh-CN" sz="2400" kern="100">
                          <a:effectLst/>
                        </a:rPr>
                        <a:t>万</a:t>
                      </a:r>
                      <a:r>
                        <a:rPr lang="en-US" sz="2400" kern="100">
                          <a:effectLst/>
                        </a:rPr>
                        <a:t>(</a:t>
                      </a:r>
                      <a:r>
                        <a:rPr lang="zh-CN" sz="2400" kern="100">
                          <a:effectLst/>
                        </a:rPr>
                        <a:t>元</a:t>
                      </a:r>
                      <a:r>
                        <a:rPr lang="en-US" sz="2400" kern="100">
                          <a:effectLst/>
                        </a:rPr>
                        <a:t>)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5849">
                <a:tc vMerge="1"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1,420.5</a:t>
                      </a:r>
                      <a:r>
                        <a:rPr lang="zh-CN" sz="2400" kern="100">
                          <a:effectLst/>
                        </a:rPr>
                        <a:t>万</a:t>
                      </a:r>
                      <a:r>
                        <a:rPr lang="en-US" sz="2400" kern="100">
                          <a:effectLst/>
                        </a:rPr>
                        <a:t>(</a:t>
                      </a:r>
                      <a:r>
                        <a:rPr lang="zh-CN" sz="2400" kern="100">
                          <a:effectLst/>
                        </a:rPr>
                        <a:t>元</a:t>
                      </a:r>
                      <a:r>
                        <a:rPr lang="en-US" sz="2400" kern="100">
                          <a:effectLst/>
                        </a:rPr>
                        <a:t>)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负责的项目内容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策划、开发、后期运营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 dirty="0">
                          <a:effectLst/>
                        </a:rPr>
                        <a:t>餐饮、招商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品牌授权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73">
                <a:tc vMerge="1">
                  <a:txBody>
                    <a:bodyPr/>
                    <a:lstStyle/>
                    <a:p>
                      <a:pPr algn="ctr"/>
                      <a:r>
                        <a:rPr lang="zh-CN" sz="2400" kern="100">
                          <a:effectLst/>
                        </a:rPr>
                        <a:t>品牌授权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项目总投资额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1.5</a:t>
                      </a:r>
                      <a:r>
                        <a:rPr lang="zh-CN" sz="2400" kern="100" dirty="0">
                          <a:effectLst/>
                        </a:rPr>
                        <a:t>亿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zh-CN" sz="2400" kern="100" dirty="0">
                          <a:effectLst/>
                        </a:rPr>
                        <a:t>元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1.5</a:t>
                      </a:r>
                      <a:r>
                        <a:rPr lang="zh-CN" sz="2400" kern="100" dirty="0">
                          <a:effectLst/>
                        </a:rPr>
                        <a:t>亿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zh-CN" sz="2400" kern="100" dirty="0">
                          <a:effectLst/>
                        </a:rPr>
                        <a:t>元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1.5</a:t>
                      </a:r>
                      <a:r>
                        <a:rPr lang="zh-CN" sz="2400" kern="100" dirty="0">
                          <a:effectLst/>
                        </a:rPr>
                        <a:t>亿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zh-CN" sz="2400" kern="100" dirty="0">
                          <a:effectLst/>
                        </a:rPr>
                        <a:t>元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53">
                <a:tc vMerge="1"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1.5</a:t>
                      </a:r>
                      <a:r>
                        <a:rPr lang="zh-CN" sz="2400" kern="100" dirty="0">
                          <a:effectLst/>
                        </a:rPr>
                        <a:t>亿</a:t>
                      </a:r>
                      <a:r>
                        <a:rPr lang="en-US" sz="2400" kern="100" dirty="0">
                          <a:effectLst/>
                        </a:rPr>
                        <a:t>(</a:t>
                      </a:r>
                      <a:r>
                        <a:rPr lang="zh-CN" sz="2400" kern="100" dirty="0">
                          <a:effectLst/>
                        </a:rPr>
                        <a:t>元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持股比例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80%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20%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-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53">
                <a:tc rowSpan="4">
                  <a:txBody>
                    <a:bodyPr/>
                    <a:lstStyle/>
                    <a:p>
                      <a:pPr algn="just"/>
                      <a:endParaRPr lang="en-US" altLang="zh-CN" sz="2400" kern="100" dirty="0">
                        <a:effectLst/>
                      </a:endParaRPr>
                    </a:p>
                    <a:p>
                      <a:pPr algn="just"/>
                      <a:endParaRPr lang="en-US" altLang="zh-CN" sz="2400" kern="100" dirty="0">
                        <a:effectLst/>
                      </a:endParaRPr>
                    </a:p>
                    <a:p>
                      <a:pPr algn="just"/>
                      <a:r>
                        <a:rPr lang="zh-CN" sz="2400" kern="100" dirty="0">
                          <a:effectLst/>
                        </a:rPr>
                        <a:t>品牌形象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企业形象：“立足陕西，走向中国”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企业形象：“立足陕西，走向中国”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企业形象：“立足陕西，走向中国”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企业形象：“立足陕西，走向中国”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53">
                <a:tc v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企业形象：“立足陕西，走向中国”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产品形象：“唐潮”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产品形象：“唐潮”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产品形象：“唐潮”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产品形象：“唐潮”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553">
                <a:tc v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产品形象：“唐潮”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服务形象：“沉浸式场景体验服务”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服务形象：“沉浸式场景体验服务”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服务形象：“沉浸式场景体验服务”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服务形象：“沉浸式场景体验服务”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553">
                <a:tc v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服务形象：“沉浸式场景体验服务”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使用者形象：“年轻化”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使用者形象：“年轻化”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使用者形象：“年轻化”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r>
                        <a:rPr lang="zh-CN" sz="2400" kern="100" dirty="0">
                          <a:effectLst/>
                        </a:rPr>
                        <a:t>使用者形象：“年轻化”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椭圆 6"/>
          <p:cNvSpPr/>
          <p:nvPr/>
        </p:nvSpPr>
        <p:spPr>
          <a:xfrm>
            <a:off x="938709" y="1102721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椭圆 9"/>
          <p:cNvSpPr/>
          <p:nvPr/>
        </p:nvSpPr>
        <p:spPr>
          <a:xfrm>
            <a:off x="938709" y="3922521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椭圆 12"/>
          <p:cNvSpPr/>
          <p:nvPr/>
        </p:nvSpPr>
        <p:spPr>
          <a:xfrm>
            <a:off x="6593258" y="1092436"/>
            <a:ext cx="525162" cy="525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9" name="椭圆 15"/>
          <p:cNvSpPr/>
          <p:nvPr/>
        </p:nvSpPr>
        <p:spPr>
          <a:xfrm>
            <a:off x="6593258" y="3887914"/>
            <a:ext cx="525162" cy="5597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320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7320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0" name="矩形 17"/>
          <p:cNvSpPr/>
          <p:nvPr/>
        </p:nvSpPr>
        <p:spPr>
          <a:xfrm>
            <a:off x="1789780" y="1712166"/>
            <a:ext cx="4591426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地理位置优越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同名热门影视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引流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内部建造、艺术美感等独具特色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新颖创新的消费模式打造新型消费综合体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5)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内部管理优势明显</a:t>
            </a:r>
          </a:p>
        </p:txBody>
      </p:sp>
      <p:sp>
        <p:nvSpPr>
          <p:cNvPr id="1048611" name="矩形 18"/>
          <p:cNvSpPr/>
          <p:nvPr/>
        </p:nvSpPr>
        <p:spPr>
          <a:xfrm>
            <a:off x="1789780" y="1057830"/>
            <a:ext cx="1706842" cy="62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优势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2" name="矩形 19"/>
          <p:cNvSpPr/>
          <p:nvPr/>
        </p:nvSpPr>
        <p:spPr>
          <a:xfrm>
            <a:off x="1789780" y="4548807"/>
            <a:ext cx="4449869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顾客的复购率较低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商业氛围过度厚重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区域限制、顾客观赏游玩的体验感较低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部分场地工作人员业务不熟练，游客负面反馈较多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3" name="矩形 20"/>
          <p:cNvSpPr/>
          <p:nvPr/>
        </p:nvSpPr>
        <p:spPr>
          <a:xfrm>
            <a:off x="1789780" y="3885158"/>
            <a:ext cx="1706842" cy="62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劣势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4" name="矩形 21"/>
          <p:cNvSpPr/>
          <p:nvPr/>
        </p:nvSpPr>
        <p:spPr>
          <a:xfrm>
            <a:off x="7464359" y="1810404"/>
            <a:ext cx="4449869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消费升级转型和新一代消费者的崛起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国家及省会对文旅产业的政策扶持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沉浸式场景体验模式热潮兴起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5" name="矩形 22"/>
          <p:cNvSpPr/>
          <p:nvPr/>
        </p:nvSpPr>
        <p:spPr>
          <a:xfrm>
            <a:off x="7464359" y="1057829"/>
            <a:ext cx="1706842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机会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6" name="矩形 23"/>
          <p:cNvSpPr/>
          <p:nvPr/>
        </p:nvSpPr>
        <p:spPr>
          <a:xfrm>
            <a:off x="7464359" y="4548807"/>
            <a:ext cx="4449869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技术壁垒不高，易于复刻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2)</a:t>
            </a:r>
            <a:r>
              <a:rPr lang="zh-CN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所处地段竞争对手抢占市场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7" name="矩形 24"/>
          <p:cNvSpPr/>
          <p:nvPr/>
        </p:nvSpPr>
        <p:spPr>
          <a:xfrm>
            <a:off x="7464359" y="3839316"/>
            <a:ext cx="1706842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挑战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8618" name="矩形 25"/>
          <p:cNvSpPr/>
          <p:nvPr/>
        </p:nvSpPr>
        <p:spPr>
          <a:xfrm>
            <a:off x="873247" y="493304"/>
            <a:ext cx="38881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品牌形象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——SWOT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</a:p>
        </p:txBody>
      </p:sp>
      <p:pic>
        <p:nvPicPr>
          <p:cNvPr id="2097172" name="图片 2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矩形 25"/>
          <p:cNvSpPr/>
          <p:nvPr/>
        </p:nvSpPr>
        <p:spPr>
          <a:xfrm>
            <a:off x="873247" y="493304"/>
            <a:ext cx="38881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品牌形象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——SWOT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</a:p>
        </p:txBody>
      </p:sp>
      <p:pic>
        <p:nvPicPr>
          <p:cNvPr id="2097173" name="图片 2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graphicFrame>
        <p:nvGraphicFramePr>
          <p:cNvPr id="4194305" name="图示 3"/>
          <p:cNvGraphicFramePr>
            <a:graphicFrameLocks/>
          </p:cNvGraphicFramePr>
          <p:nvPr/>
        </p:nvGraphicFramePr>
        <p:xfrm>
          <a:off x="1973175" y="11491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48620" name="任意多边形: 形状 4"/>
          <p:cNvSpPr/>
          <p:nvPr/>
        </p:nvSpPr>
        <p:spPr>
          <a:xfrm>
            <a:off x="5749481" y="2427609"/>
            <a:ext cx="1577718" cy="1583657"/>
          </a:xfrm>
          <a:custGeom>
            <a:avLst/>
            <a:gdLst>
              <a:gd name="connsiteX0" fmla="*/ 401003 w 486727"/>
              <a:gd name="connsiteY0" fmla="*/ 85725 h 485775"/>
              <a:gd name="connsiteX1" fmla="*/ 391478 w 486727"/>
              <a:gd name="connsiteY1" fmla="*/ 0 h 485775"/>
              <a:gd name="connsiteX2" fmla="*/ 286703 w 486727"/>
              <a:gd name="connsiteY2" fmla="*/ 104775 h 485775"/>
              <a:gd name="connsiteX3" fmla="*/ 292417 w 486727"/>
              <a:gd name="connsiteY3" fmla="*/ 154305 h 485775"/>
              <a:gd name="connsiteX4" fmla="*/ 140017 w 486727"/>
              <a:gd name="connsiteY4" fmla="*/ 306705 h 485775"/>
              <a:gd name="connsiteX5" fmla="*/ 95250 w 486727"/>
              <a:gd name="connsiteY5" fmla="*/ 295275 h 485775"/>
              <a:gd name="connsiteX6" fmla="*/ 0 w 486727"/>
              <a:gd name="connsiteY6" fmla="*/ 390525 h 485775"/>
              <a:gd name="connsiteX7" fmla="*/ 95250 w 486727"/>
              <a:gd name="connsiteY7" fmla="*/ 485775 h 485775"/>
              <a:gd name="connsiteX8" fmla="*/ 190500 w 486727"/>
              <a:gd name="connsiteY8" fmla="*/ 390525 h 485775"/>
              <a:gd name="connsiteX9" fmla="*/ 180022 w 486727"/>
              <a:gd name="connsiteY9" fmla="*/ 346710 h 485775"/>
              <a:gd name="connsiteX10" fmla="*/ 332423 w 486727"/>
              <a:gd name="connsiteY10" fmla="*/ 194310 h 485775"/>
              <a:gd name="connsiteX11" fmla="*/ 381953 w 486727"/>
              <a:gd name="connsiteY11" fmla="*/ 200025 h 485775"/>
              <a:gd name="connsiteX12" fmla="*/ 486728 w 486727"/>
              <a:gd name="connsiteY12" fmla="*/ 95250 h 485775"/>
              <a:gd name="connsiteX13" fmla="*/ 401003 w 486727"/>
              <a:gd name="connsiteY13" fmla="*/ 8572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6727" h="485775">
                <a:moveTo>
                  <a:pt x="401003" y="85725"/>
                </a:moveTo>
                <a:lnTo>
                  <a:pt x="391478" y="0"/>
                </a:lnTo>
                <a:lnTo>
                  <a:pt x="286703" y="104775"/>
                </a:lnTo>
                <a:lnTo>
                  <a:pt x="292417" y="154305"/>
                </a:lnTo>
                <a:lnTo>
                  <a:pt x="140017" y="306705"/>
                </a:lnTo>
                <a:cubicBezTo>
                  <a:pt x="126682" y="300038"/>
                  <a:pt x="111442" y="295275"/>
                  <a:pt x="95250" y="295275"/>
                </a:cubicBezTo>
                <a:cubicBezTo>
                  <a:pt x="42863" y="295275"/>
                  <a:pt x="0" y="338138"/>
                  <a:pt x="0" y="390525"/>
                </a:cubicBezTo>
                <a:cubicBezTo>
                  <a:pt x="0" y="442913"/>
                  <a:pt x="42863" y="485775"/>
                  <a:pt x="95250" y="485775"/>
                </a:cubicBezTo>
                <a:cubicBezTo>
                  <a:pt x="147638" y="485775"/>
                  <a:pt x="190500" y="442913"/>
                  <a:pt x="190500" y="390525"/>
                </a:cubicBezTo>
                <a:cubicBezTo>
                  <a:pt x="190500" y="374333"/>
                  <a:pt x="186690" y="360045"/>
                  <a:pt x="180022" y="346710"/>
                </a:cubicBezTo>
                <a:lnTo>
                  <a:pt x="332423" y="194310"/>
                </a:lnTo>
                <a:lnTo>
                  <a:pt x="381953" y="200025"/>
                </a:lnTo>
                <a:lnTo>
                  <a:pt x="486728" y="95250"/>
                </a:lnTo>
                <a:lnTo>
                  <a:pt x="401003" y="857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8621" name="任意多边形: 形状 5"/>
          <p:cNvSpPr/>
          <p:nvPr/>
        </p:nvSpPr>
        <p:spPr>
          <a:xfrm>
            <a:off x="4922743" y="2486831"/>
            <a:ext cx="2346511" cy="2359959"/>
          </a:xfrm>
          <a:custGeom>
            <a:avLst/>
            <a:gdLst>
              <a:gd name="connsiteX0" fmla="*/ 674370 w 723900"/>
              <a:gd name="connsiteY0" fmla="*/ 198120 h 723900"/>
              <a:gd name="connsiteX1" fmla="*/ 661988 w 723900"/>
              <a:gd name="connsiteY1" fmla="*/ 211455 h 723900"/>
              <a:gd name="connsiteX2" fmla="*/ 643890 w 723900"/>
              <a:gd name="connsiteY2" fmla="*/ 209550 h 723900"/>
              <a:gd name="connsiteX3" fmla="*/ 623888 w 723900"/>
              <a:gd name="connsiteY3" fmla="*/ 206693 h 723900"/>
              <a:gd name="connsiteX4" fmla="*/ 666750 w 723900"/>
              <a:gd name="connsiteY4" fmla="*/ 361950 h 723900"/>
              <a:gd name="connsiteX5" fmla="*/ 361950 w 723900"/>
              <a:gd name="connsiteY5" fmla="*/ 666750 h 723900"/>
              <a:gd name="connsiteX6" fmla="*/ 57150 w 723900"/>
              <a:gd name="connsiteY6" fmla="*/ 361950 h 723900"/>
              <a:gd name="connsiteX7" fmla="*/ 361950 w 723900"/>
              <a:gd name="connsiteY7" fmla="*/ 57150 h 723900"/>
              <a:gd name="connsiteX8" fmla="*/ 517208 w 723900"/>
              <a:gd name="connsiteY8" fmla="*/ 100013 h 723900"/>
              <a:gd name="connsiteX9" fmla="*/ 515303 w 723900"/>
              <a:gd name="connsiteY9" fmla="*/ 80963 h 723900"/>
              <a:gd name="connsiteX10" fmla="*/ 512445 w 723900"/>
              <a:gd name="connsiteY10" fmla="*/ 61913 h 723900"/>
              <a:gd name="connsiteX11" fmla="*/ 525780 w 723900"/>
              <a:gd name="connsiteY11" fmla="*/ 48578 h 723900"/>
              <a:gd name="connsiteX12" fmla="*/ 532448 w 723900"/>
              <a:gd name="connsiteY12" fmla="*/ 41910 h 723900"/>
              <a:gd name="connsiteX13" fmla="*/ 361950 w 723900"/>
              <a:gd name="connsiteY13" fmla="*/ 0 h 723900"/>
              <a:gd name="connsiteX14" fmla="*/ 0 w 723900"/>
              <a:gd name="connsiteY14" fmla="*/ 361950 h 723900"/>
              <a:gd name="connsiteX15" fmla="*/ 361950 w 723900"/>
              <a:gd name="connsiteY15" fmla="*/ 723900 h 723900"/>
              <a:gd name="connsiteX16" fmla="*/ 723900 w 723900"/>
              <a:gd name="connsiteY16" fmla="*/ 361950 h 723900"/>
              <a:gd name="connsiteX17" fmla="*/ 681038 w 723900"/>
              <a:gd name="connsiteY17" fmla="*/ 192405 h 723900"/>
              <a:gd name="connsiteX18" fmla="*/ 674370 w 723900"/>
              <a:gd name="connsiteY18" fmla="*/ 19812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3900" h="723900">
                <a:moveTo>
                  <a:pt x="674370" y="198120"/>
                </a:moveTo>
                <a:lnTo>
                  <a:pt x="661988" y="211455"/>
                </a:lnTo>
                <a:lnTo>
                  <a:pt x="643890" y="209550"/>
                </a:lnTo>
                <a:lnTo>
                  <a:pt x="623888" y="206693"/>
                </a:lnTo>
                <a:cubicBezTo>
                  <a:pt x="650558" y="252413"/>
                  <a:pt x="666750" y="304800"/>
                  <a:pt x="666750" y="361950"/>
                </a:cubicBezTo>
                <a:cubicBezTo>
                  <a:pt x="666750" y="529590"/>
                  <a:pt x="529590" y="666750"/>
                  <a:pt x="361950" y="666750"/>
                </a:cubicBezTo>
                <a:cubicBezTo>
                  <a:pt x="194310" y="666750"/>
                  <a:pt x="57150" y="529590"/>
                  <a:pt x="57150" y="361950"/>
                </a:cubicBezTo>
                <a:cubicBezTo>
                  <a:pt x="57150" y="194310"/>
                  <a:pt x="194310" y="57150"/>
                  <a:pt x="361950" y="57150"/>
                </a:cubicBezTo>
                <a:cubicBezTo>
                  <a:pt x="418148" y="57150"/>
                  <a:pt x="471488" y="72390"/>
                  <a:pt x="517208" y="100013"/>
                </a:cubicBezTo>
                <a:lnTo>
                  <a:pt x="515303" y="80963"/>
                </a:lnTo>
                <a:lnTo>
                  <a:pt x="512445" y="61913"/>
                </a:lnTo>
                <a:lnTo>
                  <a:pt x="525780" y="48578"/>
                </a:lnTo>
                <a:lnTo>
                  <a:pt x="532448" y="41910"/>
                </a:lnTo>
                <a:cubicBezTo>
                  <a:pt x="481013" y="15240"/>
                  <a:pt x="423863" y="0"/>
                  <a:pt x="361950" y="0"/>
                </a:cubicBez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300038"/>
                  <a:pt x="708660" y="242888"/>
                  <a:pt x="681038" y="192405"/>
                </a:cubicBezTo>
                <a:lnTo>
                  <a:pt x="674370" y="19812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8622" name="任意多边形: 形状 6"/>
          <p:cNvSpPr/>
          <p:nvPr/>
        </p:nvSpPr>
        <p:spPr>
          <a:xfrm>
            <a:off x="5354996" y="2921561"/>
            <a:ext cx="1482007" cy="1490500"/>
          </a:xfrm>
          <a:custGeom>
            <a:avLst/>
            <a:gdLst>
              <a:gd name="connsiteX0" fmla="*/ 387668 w 457200"/>
              <a:gd name="connsiteY0" fmla="*/ 163830 h 457200"/>
              <a:gd name="connsiteX1" fmla="*/ 400050 w 457200"/>
              <a:gd name="connsiteY1" fmla="*/ 228600 h 457200"/>
              <a:gd name="connsiteX2" fmla="*/ 228600 w 457200"/>
              <a:gd name="connsiteY2" fmla="*/ 400050 h 457200"/>
              <a:gd name="connsiteX3" fmla="*/ 57150 w 457200"/>
              <a:gd name="connsiteY3" fmla="*/ 228600 h 457200"/>
              <a:gd name="connsiteX4" fmla="*/ 228600 w 457200"/>
              <a:gd name="connsiteY4" fmla="*/ 57150 h 457200"/>
              <a:gd name="connsiteX5" fmla="*/ 293370 w 457200"/>
              <a:gd name="connsiteY5" fmla="*/ 69532 h 457200"/>
              <a:gd name="connsiteX6" fmla="*/ 336233 w 457200"/>
              <a:gd name="connsiteY6" fmla="*/ 26670 h 457200"/>
              <a:gd name="connsiteX7" fmla="*/ 228600 w 457200"/>
              <a:gd name="connsiteY7" fmla="*/ 0 h 457200"/>
              <a:gd name="connsiteX8" fmla="*/ 0 w 457200"/>
              <a:gd name="connsiteY8" fmla="*/ 228600 h 457200"/>
              <a:gd name="connsiteX9" fmla="*/ 228600 w 457200"/>
              <a:gd name="connsiteY9" fmla="*/ 457200 h 457200"/>
              <a:gd name="connsiteX10" fmla="*/ 457200 w 457200"/>
              <a:gd name="connsiteY10" fmla="*/ 228600 h 457200"/>
              <a:gd name="connsiteX11" fmla="*/ 430530 w 457200"/>
              <a:gd name="connsiteY11" fmla="*/ 120968 h 457200"/>
              <a:gd name="connsiteX12" fmla="*/ 387668 w 457200"/>
              <a:gd name="connsiteY12" fmla="*/ 1638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7200" h="457200">
                <a:moveTo>
                  <a:pt x="387668" y="163830"/>
                </a:moveTo>
                <a:cubicBezTo>
                  <a:pt x="396240" y="183833"/>
                  <a:pt x="400050" y="205740"/>
                  <a:pt x="400050" y="228600"/>
                </a:cubicBezTo>
                <a:cubicBezTo>
                  <a:pt x="400050" y="322898"/>
                  <a:pt x="322898" y="400050"/>
                  <a:pt x="228600" y="400050"/>
                </a:cubicBezTo>
                <a:cubicBezTo>
                  <a:pt x="134302" y="400050"/>
                  <a:pt x="57150" y="322898"/>
                  <a:pt x="57150" y="228600"/>
                </a:cubicBezTo>
                <a:cubicBezTo>
                  <a:pt x="57150" y="134302"/>
                  <a:pt x="134302" y="57150"/>
                  <a:pt x="228600" y="57150"/>
                </a:cubicBezTo>
                <a:cubicBezTo>
                  <a:pt x="251460" y="57150"/>
                  <a:pt x="273368" y="61913"/>
                  <a:pt x="293370" y="69532"/>
                </a:cubicBezTo>
                <a:lnTo>
                  <a:pt x="336233" y="26670"/>
                </a:lnTo>
                <a:cubicBezTo>
                  <a:pt x="303848" y="9525"/>
                  <a:pt x="267653" y="0"/>
                  <a:pt x="228600" y="0"/>
                </a:cubicBezTo>
                <a:cubicBezTo>
                  <a:pt x="102870" y="0"/>
                  <a:pt x="0" y="102870"/>
                  <a:pt x="0" y="228600"/>
                </a:cubicBezTo>
                <a:cubicBezTo>
                  <a:pt x="0" y="354330"/>
                  <a:pt x="102870" y="457200"/>
                  <a:pt x="228600" y="457200"/>
                </a:cubicBezTo>
                <a:cubicBezTo>
                  <a:pt x="354330" y="457200"/>
                  <a:pt x="457200" y="354330"/>
                  <a:pt x="457200" y="228600"/>
                </a:cubicBezTo>
                <a:cubicBezTo>
                  <a:pt x="457200" y="189548"/>
                  <a:pt x="447675" y="153352"/>
                  <a:pt x="430530" y="120968"/>
                </a:cubicBezTo>
                <a:lnTo>
                  <a:pt x="387668" y="16383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5" grpId="0">
        <p:bldAsOne/>
      </p:bldGraphic>
      <p:bldP spid="1048620" grpId="0" animBg="1"/>
      <p:bldP spid="1048621" grpId="0" animBg="1"/>
      <p:bldP spid="10486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19"/>
          <p:cNvGrpSpPr/>
          <p:nvPr/>
        </p:nvGrpSpPr>
        <p:grpSpPr>
          <a:xfrm>
            <a:off x="0" y="-339240"/>
            <a:ext cx="12191496" cy="7197240"/>
            <a:chOff x="0" y="-339240"/>
            <a:chExt cx="12191496" cy="7197240"/>
          </a:xfrm>
        </p:grpSpPr>
        <p:pic>
          <p:nvPicPr>
            <p:cNvPr id="2097174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" y="283"/>
              <a:ext cx="12190992" cy="6857433"/>
            </a:xfrm>
            <a:prstGeom prst="rect">
              <a:avLst/>
            </a:prstGeom>
          </p:spPr>
        </p:pic>
        <p:pic>
          <p:nvPicPr>
            <p:cNvPr id="2097175" name="图片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8380" y="643472"/>
              <a:ext cx="1244341" cy="956728"/>
            </a:xfrm>
            <a:prstGeom prst="rect">
              <a:avLst/>
            </a:prstGeom>
          </p:spPr>
        </p:pic>
        <p:pic>
          <p:nvPicPr>
            <p:cNvPr id="2097176" name="图片 22"/>
            <p:cNvPicPr>
              <a:picLocks noChangeAspect="1"/>
            </p:cNvPicPr>
            <p:nvPr/>
          </p:nvPicPr>
          <p:blipFill rotWithShape="1">
            <a:blip r:embed="rId4" cstate="print"/>
            <a:srcRect l="44517" t="41996" r="11901" b="13555"/>
            <a:stretch>
              <a:fillRect/>
            </a:stretch>
          </p:blipFill>
          <p:spPr>
            <a:xfrm flipH="1">
              <a:off x="504" y="3809656"/>
              <a:ext cx="4389120" cy="3048344"/>
            </a:xfrm>
            <a:custGeom>
              <a:avLst/>
              <a:gdLst>
                <a:gd name="connsiteX0" fmla="*/ 4389120 w 4389120"/>
                <a:gd name="connsiteY0" fmla="*/ 0 h 3048344"/>
                <a:gd name="connsiteX1" fmla="*/ 0 w 4389120"/>
                <a:gd name="connsiteY1" fmla="*/ 0 h 3048344"/>
                <a:gd name="connsiteX2" fmla="*/ 0 w 4389120"/>
                <a:gd name="connsiteY2" fmla="*/ 3048344 h 3048344"/>
                <a:gd name="connsiteX3" fmla="*/ 859162 w 4389120"/>
                <a:gd name="connsiteY3" fmla="*/ 3048344 h 3048344"/>
                <a:gd name="connsiteX4" fmla="*/ 859162 w 4389120"/>
                <a:gd name="connsiteY4" fmla="*/ 2994661 h 3048344"/>
                <a:gd name="connsiteX5" fmla="*/ 1580858 w 4389120"/>
                <a:gd name="connsiteY5" fmla="*/ 2994661 h 3048344"/>
                <a:gd name="connsiteX6" fmla="*/ 1580858 w 4389120"/>
                <a:gd name="connsiteY6" fmla="*/ 3048344 h 3048344"/>
                <a:gd name="connsiteX7" fmla="*/ 4389120 w 4389120"/>
                <a:gd name="connsiteY7" fmla="*/ 3048344 h 304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3048344">
                  <a:moveTo>
                    <a:pt x="4389120" y="0"/>
                  </a:moveTo>
                  <a:lnTo>
                    <a:pt x="0" y="0"/>
                  </a:lnTo>
                  <a:lnTo>
                    <a:pt x="0" y="3048344"/>
                  </a:lnTo>
                  <a:lnTo>
                    <a:pt x="859162" y="3048344"/>
                  </a:lnTo>
                  <a:lnTo>
                    <a:pt x="859162" y="2994661"/>
                  </a:lnTo>
                  <a:lnTo>
                    <a:pt x="1580858" y="2994661"/>
                  </a:lnTo>
                  <a:lnTo>
                    <a:pt x="1580858" y="3048344"/>
                  </a:lnTo>
                  <a:lnTo>
                    <a:pt x="4389120" y="3048344"/>
                  </a:lnTo>
                  <a:close/>
                </a:path>
              </a:pathLst>
            </a:custGeom>
          </p:spPr>
        </p:pic>
        <p:pic>
          <p:nvPicPr>
            <p:cNvPr id="2097177" name="图片 23"/>
            <p:cNvPicPr>
              <a:picLocks noChangeAspect="1"/>
            </p:cNvPicPr>
            <p:nvPr/>
          </p:nvPicPr>
          <p:blipFill rotWithShape="1">
            <a:blip r:embed="rId4" cstate="print"/>
            <a:srcRect l="44517" t="62550" r="26161" b="13555"/>
            <a:stretch>
              <a:fillRect/>
            </a:stretch>
          </p:blipFill>
          <p:spPr>
            <a:xfrm flipH="1">
              <a:off x="0" y="-339240"/>
              <a:ext cx="2953002" cy="1638717"/>
            </a:xfrm>
            <a:custGeom>
              <a:avLst/>
              <a:gdLst>
                <a:gd name="connsiteX0" fmla="*/ 0 w 2953002"/>
                <a:gd name="connsiteY0" fmla="*/ 0 h 1638717"/>
                <a:gd name="connsiteX1" fmla="*/ 0 w 2953002"/>
                <a:gd name="connsiteY1" fmla="*/ 1638717 h 1638717"/>
                <a:gd name="connsiteX2" fmla="*/ 859162 w 2953002"/>
                <a:gd name="connsiteY2" fmla="*/ 1638717 h 1638717"/>
                <a:gd name="connsiteX3" fmla="*/ 859162 w 2953002"/>
                <a:gd name="connsiteY3" fmla="*/ 1585034 h 1638717"/>
                <a:gd name="connsiteX4" fmla="*/ 1580858 w 2953002"/>
                <a:gd name="connsiteY4" fmla="*/ 1585034 h 1638717"/>
                <a:gd name="connsiteX5" fmla="*/ 1580858 w 2953002"/>
                <a:gd name="connsiteY5" fmla="*/ 1638717 h 1638717"/>
                <a:gd name="connsiteX6" fmla="*/ 2953002 w 2953002"/>
                <a:gd name="connsiteY6" fmla="*/ 1638717 h 1638717"/>
                <a:gd name="connsiteX7" fmla="*/ 2953002 w 2953002"/>
                <a:gd name="connsiteY7" fmla="*/ 789194 h 1638717"/>
                <a:gd name="connsiteX8" fmla="*/ 2075760 w 2953002"/>
                <a:gd name="connsiteY8" fmla="*/ 442283 h 1638717"/>
                <a:gd name="connsiteX9" fmla="*/ 2066852 w 2953002"/>
                <a:gd name="connsiteY9" fmla="*/ 480594 h 163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002" h="1638717">
                  <a:moveTo>
                    <a:pt x="0" y="0"/>
                  </a:moveTo>
                  <a:lnTo>
                    <a:pt x="0" y="1638717"/>
                  </a:lnTo>
                  <a:lnTo>
                    <a:pt x="859162" y="1638717"/>
                  </a:lnTo>
                  <a:lnTo>
                    <a:pt x="859162" y="1585034"/>
                  </a:lnTo>
                  <a:lnTo>
                    <a:pt x="1580858" y="1585034"/>
                  </a:lnTo>
                  <a:lnTo>
                    <a:pt x="1580858" y="1638717"/>
                  </a:lnTo>
                  <a:lnTo>
                    <a:pt x="2953002" y="1638717"/>
                  </a:lnTo>
                  <a:lnTo>
                    <a:pt x="2953002" y="789194"/>
                  </a:lnTo>
                  <a:lnTo>
                    <a:pt x="2075760" y="442283"/>
                  </a:lnTo>
                  <a:lnTo>
                    <a:pt x="2066852" y="480594"/>
                  </a:lnTo>
                  <a:close/>
                </a:path>
              </a:pathLst>
            </a:custGeom>
          </p:spPr>
        </p:pic>
      </p:grpSp>
      <p:pic>
        <p:nvPicPr>
          <p:cNvPr id="2097178" name="图片 4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4033367" y="1392226"/>
            <a:ext cx="2655944" cy="2655944"/>
          </a:xfrm>
          <a:prstGeom prst="rect">
            <a:avLst/>
          </a:prstGeom>
        </p:spPr>
      </p:pic>
      <p:sp>
        <p:nvSpPr>
          <p:cNvPr id="1048623" name="文本框 17"/>
          <p:cNvSpPr txBox="1"/>
          <p:nvPr/>
        </p:nvSpPr>
        <p:spPr>
          <a:xfrm>
            <a:off x="3180806" y="4114841"/>
            <a:ext cx="4552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4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品牌定位</a:t>
            </a:r>
            <a:endParaRPr lang="zh-CN" altLang="en-US" sz="4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8624" name="文本框 18"/>
          <p:cNvSpPr txBox="1"/>
          <p:nvPr/>
        </p:nvSpPr>
        <p:spPr>
          <a:xfrm>
            <a:off x="4425683" y="2076046"/>
            <a:ext cx="1871312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贰</a:t>
            </a:r>
          </a:p>
        </p:txBody>
      </p:sp>
      <p:pic>
        <p:nvPicPr>
          <p:cNvPr id="2097179" name="图片 13"/>
          <p:cNvPicPr>
            <a:picLocks noChangeAspect="1"/>
          </p:cNvPicPr>
          <p:nvPr/>
        </p:nvPicPr>
        <p:blipFill rotWithShape="1">
          <a:blip r:embed="rId6"/>
          <a:srcRect l="614" r="1" b="4255"/>
          <a:stretch>
            <a:fillRect/>
          </a:stretch>
        </p:blipFill>
        <p:spPr>
          <a:xfrm>
            <a:off x="198470" y="2219872"/>
            <a:ext cx="2556061" cy="158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矩形 27"/>
          <p:cNvSpPr/>
          <p:nvPr/>
        </p:nvSpPr>
        <p:spPr>
          <a:xfrm>
            <a:off x="873247" y="493304"/>
            <a:ext cx="347556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品牌定位</a:t>
            </a:r>
            <a:r>
              <a:rPr lang="en-US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——PEST</a:t>
            </a:r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</a:t>
            </a:r>
          </a:p>
        </p:txBody>
      </p:sp>
      <p:pic>
        <p:nvPicPr>
          <p:cNvPr id="2097180" name="图片 28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 rot="5400000">
            <a:off x="104412" y="390445"/>
            <a:ext cx="667385" cy="667385"/>
          </a:xfrm>
          <a:prstGeom prst="rect">
            <a:avLst/>
          </a:prstGeom>
        </p:spPr>
      </p:pic>
      <p:graphicFrame>
        <p:nvGraphicFramePr>
          <p:cNvPr id="4194306" name="图示 3"/>
          <p:cNvGraphicFramePr>
            <a:graphicFrameLocks/>
          </p:cNvGraphicFramePr>
          <p:nvPr/>
        </p:nvGraphicFramePr>
        <p:xfrm>
          <a:off x="438104" y="10641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7" name="组合 9"/>
          <p:cNvGrpSpPr/>
          <p:nvPr/>
        </p:nvGrpSpPr>
        <p:grpSpPr>
          <a:xfrm>
            <a:off x="8797834" y="1551562"/>
            <a:ext cx="3200400" cy="3416851"/>
            <a:chOff x="1567164" y="4853353"/>
            <a:chExt cx="2339102" cy="3416851"/>
          </a:xfrm>
        </p:grpSpPr>
        <p:sp>
          <p:nvSpPr>
            <p:cNvPr id="1048626" name="矩形 10"/>
            <p:cNvSpPr/>
            <p:nvPr/>
          </p:nvSpPr>
          <p:spPr>
            <a:xfrm>
              <a:off x="1567164" y="4853353"/>
              <a:ext cx="233910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竞争环境分析结论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27" name="矩形 11"/>
            <p:cNvSpPr/>
            <p:nvPr/>
          </p:nvSpPr>
          <p:spPr>
            <a:xfrm>
              <a:off x="1567164" y="5378413"/>
              <a:ext cx="2339102" cy="2891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）将自身的经营与竞争力量隔绝开来；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）努力从自身利益需要出发影响行业竞争规则；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）先占领有利的市场地位，再利用能动手段对付着五种竞争力量。</a:t>
              </a:r>
            </a:p>
          </p:txBody>
        </p:sp>
      </p:grpSp>
      <p:sp>
        <p:nvSpPr>
          <p:cNvPr id="1048628" name="Freeform 5"/>
          <p:cNvSpPr>
            <a:spLocks noEditPoints="1" noChangeArrowheads="1"/>
          </p:cNvSpPr>
          <p:nvPr/>
        </p:nvSpPr>
        <p:spPr bwMode="auto">
          <a:xfrm>
            <a:off x="10196689" y="852815"/>
            <a:ext cx="402690" cy="443781"/>
          </a:xfrm>
          <a:custGeom>
            <a:avLst/>
            <a:gdLst>
              <a:gd name="T0" fmla="*/ 413465 w 111"/>
              <a:gd name="T1" fmla="*/ 0 h 123"/>
              <a:gd name="T2" fmla="*/ 371418 w 111"/>
              <a:gd name="T3" fmla="*/ 125451 h 123"/>
              <a:gd name="T4" fmla="*/ 777875 w 111"/>
              <a:gd name="T5" fmla="*/ 362415 h 123"/>
              <a:gd name="T6" fmla="*/ 651733 w 111"/>
              <a:gd name="T7" fmla="*/ 411201 h 123"/>
              <a:gd name="T8" fmla="*/ 777875 w 111"/>
              <a:gd name="T9" fmla="*/ 362415 h 123"/>
              <a:gd name="T10" fmla="*/ 742836 w 111"/>
              <a:gd name="T11" fmla="*/ 209085 h 123"/>
              <a:gd name="T12" fmla="*/ 602678 w 111"/>
              <a:gd name="T13" fmla="*/ 236963 h 123"/>
              <a:gd name="T14" fmla="*/ 567639 w 111"/>
              <a:gd name="T15" fmla="*/ 34848 h 123"/>
              <a:gd name="T16" fmla="*/ 546615 w 111"/>
              <a:gd name="T17" fmla="*/ 174238 h 123"/>
              <a:gd name="T18" fmla="*/ 567639 w 111"/>
              <a:gd name="T19" fmla="*/ 34848 h 123"/>
              <a:gd name="T20" fmla="*/ 0 w 111"/>
              <a:gd name="T21" fmla="*/ 362415 h 123"/>
              <a:gd name="T22" fmla="*/ 133150 w 111"/>
              <a:gd name="T23" fmla="*/ 411201 h 123"/>
              <a:gd name="T24" fmla="*/ 42047 w 111"/>
              <a:gd name="T25" fmla="*/ 209085 h 123"/>
              <a:gd name="T26" fmla="*/ 182205 w 111"/>
              <a:gd name="T27" fmla="*/ 236963 h 123"/>
              <a:gd name="T28" fmla="*/ 42047 w 111"/>
              <a:gd name="T29" fmla="*/ 209085 h 123"/>
              <a:gd name="T30" fmla="*/ 245276 w 111"/>
              <a:gd name="T31" fmla="*/ 174238 h 123"/>
              <a:gd name="T32" fmla="*/ 217244 w 111"/>
              <a:gd name="T33" fmla="*/ 34848 h 123"/>
              <a:gd name="T34" fmla="*/ 392441 w 111"/>
              <a:gd name="T35" fmla="*/ 188177 h 123"/>
              <a:gd name="T36" fmla="*/ 602678 w 111"/>
              <a:gd name="T37" fmla="*/ 390293 h 123"/>
              <a:gd name="T38" fmla="*/ 504568 w 111"/>
              <a:gd name="T39" fmla="*/ 564530 h 123"/>
              <a:gd name="T40" fmla="*/ 511575 w 111"/>
              <a:gd name="T41" fmla="*/ 585439 h 123"/>
              <a:gd name="T42" fmla="*/ 532599 w 111"/>
              <a:gd name="T43" fmla="*/ 599378 h 123"/>
              <a:gd name="T44" fmla="*/ 532599 w 111"/>
              <a:gd name="T45" fmla="*/ 669073 h 123"/>
              <a:gd name="T46" fmla="*/ 532599 w 111"/>
              <a:gd name="T47" fmla="*/ 676043 h 123"/>
              <a:gd name="T48" fmla="*/ 532599 w 111"/>
              <a:gd name="T49" fmla="*/ 745738 h 123"/>
              <a:gd name="T50" fmla="*/ 518583 w 111"/>
              <a:gd name="T51" fmla="*/ 759677 h 123"/>
              <a:gd name="T52" fmla="*/ 266300 w 111"/>
              <a:gd name="T53" fmla="*/ 780585 h 123"/>
              <a:gd name="T54" fmla="*/ 252284 w 111"/>
              <a:gd name="T55" fmla="*/ 731799 h 123"/>
              <a:gd name="T56" fmla="*/ 259292 w 111"/>
              <a:gd name="T57" fmla="*/ 689982 h 123"/>
              <a:gd name="T58" fmla="*/ 252284 w 111"/>
              <a:gd name="T59" fmla="*/ 655134 h 123"/>
              <a:gd name="T60" fmla="*/ 266300 w 111"/>
              <a:gd name="T61" fmla="*/ 606348 h 123"/>
              <a:gd name="T62" fmla="*/ 287323 w 111"/>
              <a:gd name="T63" fmla="*/ 606348 h 123"/>
              <a:gd name="T64" fmla="*/ 217244 w 111"/>
              <a:gd name="T65" fmla="*/ 494835 h 123"/>
              <a:gd name="T66" fmla="*/ 245276 w 111"/>
              <a:gd name="T67" fmla="*/ 243933 h 123"/>
              <a:gd name="T68" fmla="*/ 455512 w 111"/>
              <a:gd name="T69" fmla="*/ 794524 h 123"/>
              <a:gd name="T70" fmla="*/ 392441 w 111"/>
              <a:gd name="T71" fmla="*/ 857250 h 123"/>
              <a:gd name="T72" fmla="*/ 455512 w 111"/>
              <a:gd name="T73" fmla="*/ 794524 h 123"/>
              <a:gd name="T74" fmla="*/ 294331 w 111"/>
              <a:gd name="T75" fmla="*/ 724829 h 123"/>
              <a:gd name="T76" fmla="*/ 294331 w 111"/>
              <a:gd name="T77" fmla="*/ 731799 h 123"/>
              <a:gd name="T78" fmla="*/ 497560 w 111"/>
              <a:gd name="T79" fmla="*/ 710890 h 123"/>
              <a:gd name="T80" fmla="*/ 497560 w 111"/>
              <a:gd name="T81" fmla="*/ 627256 h 123"/>
              <a:gd name="T82" fmla="*/ 294331 w 111"/>
              <a:gd name="T83" fmla="*/ 655134 h 123"/>
              <a:gd name="T84" fmla="*/ 497560 w 111"/>
              <a:gd name="T85" fmla="*/ 641195 h 123"/>
              <a:gd name="T86" fmla="*/ 497560 w 111"/>
              <a:gd name="T87" fmla="*/ 627256 h 12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1"/>
              <a:gd name="T133" fmla="*/ 0 h 123"/>
              <a:gd name="T134" fmla="*/ 111 w 111"/>
              <a:gd name="T135" fmla="*/ 123 h 12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1" h="123">
                <a:moveTo>
                  <a:pt x="53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18"/>
                  <a:pt x="59" y="18"/>
                  <a:pt x="59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111" y="52"/>
                </a:moveTo>
                <a:cubicBezTo>
                  <a:pt x="111" y="59"/>
                  <a:pt x="111" y="59"/>
                  <a:pt x="111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2"/>
                  <a:pt x="93" y="52"/>
                  <a:pt x="93" y="52"/>
                </a:cubicBezTo>
                <a:cubicBezTo>
                  <a:pt x="111" y="52"/>
                  <a:pt x="111" y="52"/>
                  <a:pt x="111" y="52"/>
                </a:cubicBezTo>
                <a:close/>
                <a:moveTo>
                  <a:pt x="102" y="25"/>
                </a:moveTo>
                <a:cubicBezTo>
                  <a:pt x="106" y="30"/>
                  <a:pt x="106" y="30"/>
                  <a:pt x="10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86" y="34"/>
                  <a:pt x="86" y="34"/>
                  <a:pt x="86" y="34"/>
                </a:cubicBezTo>
                <a:cubicBezTo>
                  <a:pt x="102" y="25"/>
                  <a:pt x="102" y="25"/>
                  <a:pt x="102" y="25"/>
                </a:cubicBezTo>
                <a:close/>
                <a:moveTo>
                  <a:pt x="81" y="5"/>
                </a:moveTo>
                <a:cubicBezTo>
                  <a:pt x="72" y="21"/>
                  <a:pt x="72" y="21"/>
                  <a:pt x="72" y="21"/>
                </a:cubicBezTo>
                <a:cubicBezTo>
                  <a:pt x="78" y="25"/>
                  <a:pt x="78" y="25"/>
                  <a:pt x="78" y="25"/>
                </a:cubicBezTo>
                <a:cubicBezTo>
                  <a:pt x="87" y="9"/>
                  <a:pt x="87" y="9"/>
                  <a:pt x="87" y="9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0" y="59"/>
                </a:moveTo>
                <a:cubicBezTo>
                  <a:pt x="0" y="52"/>
                  <a:pt x="0" y="52"/>
                  <a:pt x="0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59"/>
                  <a:pt x="19" y="59"/>
                  <a:pt x="19" y="59"/>
                </a:cubicBezTo>
                <a:cubicBezTo>
                  <a:pt x="0" y="59"/>
                  <a:pt x="0" y="59"/>
                  <a:pt x="0" y="59"/>
                </a:cubicBezTo>
                <a:close/>
                <a:moveTo>
                  <a:pt x="6" y="30"/>
                </a:moveTo>
                <a:cubicBezTo>
                  <a:pt x="10" y="24"/>
                  <a:pt x="10" y="24"/>
                  <a:pt x="10" y="24"/>
                </a:cubicBezTo>
                <a:cubicBezTo>
                  <a:pt x="26" y="34"/>
                  <a:pt x="26" y="34"/>
                  <a:pt x="26" y="34"/>
                </a:cubicBezTo>
                <a:cubicBezTo>
                  <a:pt x="22" y="40"/>
                  <a:pt x="22" y="40"/>
                  <a:pt x="22" y="40"/>
                </a:cubicBezTo>
                <a:cubicBezTo>
                  <a:pt x="6" y="30"/>
                  <a:pt x="6" y="30"/>
                  <a:pt x="6" y="30"/>
                </a:cubicBezTo>
                <a:close/>
                <a:moveTo>
                  <a:pt x="25" y="9"/>
                </a:moveTo>
                <a:cubicBezTo>
                  <a:pt x="35" y="25"/>
                  <a:pt x="35" y="25"/>
                  <a:pt x="35" y="25"/>
                </a:cubicBezTo>
                <a:cubicBezTo>
                  <a:pt x="40" y="21"/>
                  <a:pt x="40" y="21"/>
                  <a:pt x="40" y="21"/>
                </a:cubicBezTo>
                <a:cubicBezTo>
                  <a:pt x="31" y="5"/>
                  <a:pt x="31" y="5"/>
                  <a:pt x="31" y="5"/>
                </a:cubicBezTo>
                <a:cubicBezTo>
                  <a:pt x="25" y="9"/>
                  <a:pt x="25" y="9"/>
                  <a:pt x="25" y="9"/>
                </a:cubicBezTo>
                <a:close/>
                <a:moveTo>
                  <a:pt x="56" y="27"/>
                </a:moveTo>
                <a:cubicBezTo>
                  <a:pt x="63" y="27"/>
                  <a:pt x="72" y="30"/>
                  <a:pt x="77" y="35"/>
                </a:cubicBezTo>
                <a:cubicBezTo>
                  <a:pt x="82" y="41"/>
                  <a:pt x="86" y="48"/>
                  <a:pt x="86" y="56"/>
                </a:cubicBezTo>
                <a:cubicBezTo>
                  <a:pt x="86" y="62"/>
                  <a:pt x="84" y="67"/>
                  <a:pt x="82" y="71"/>
                </a:cubicBezTo>
                <a:cubicBezTo>
                  <a:pt x="79" y="75"/>
                  <a:pt x="76" y="79"/>
                  <a:pt x="72" y="81"/>
                </a:cubicBezTo>
                <a:cubicBezTo>
                  <a:pt x="72" y="84"/>
                  <a:pt x="72" y="84"/>
                  <a:pt x="72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6" y="86"/>
                  <a:pt x="76" y="86"/>
                  <a:pt x="76" y="86"/>
                </a:cubicBezTo>
                <a:cubicBezTo>
                  <a:pt x="77" y="88"/>
                  <a:pt x="77" y="89"/>
                  <a:pt x="77" y="91"/>
                </a:cubicBezTo>
                <a:cubicBezTo>
                  <a:pt x="77" y="93"/>
                  <a:pt x="77" y="94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7"/>
                  <a:pt x="76" y="97"/>
                  <a:pt x="76" y="97"/>
                </a:cubicBezTo>
                <a:cubicBezTo>
                  <a:pt x="77" y="99"/>
                  <a:pt x="77" y="100"/>
                  <a:pt x="77" y="102"/>
                </a:cubicBezTo>
                <a:cubicBezTo>
                  <a:pt x="77" y="104"/>
                  <a:pt x="77" y="105"/>
                  <a:pt x="76" y="107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6" y="108"/>
                  <a:pt x="36" y="107"/>
                  <a:pt x="36" y="105"/>
                </a:cubicBezTo>
                <a:cubicBezTo>
                  <a:pt x="36" y="103"/>
                  <a:pt x="36" y="102"/>
                  <a:pt x="37" y="100"/>
                </a:cubicBezTo>
                <a:cubicBezTo>
                  <a:pt x="37" y="99"/>
                  <a:pt x="37" y="99"/>
                  <a:pt x="37" y="99"/>
                </a:cubicBezTo>
                <a:cubicBezTo>
                  <a:pt x="37" y="99"/>
                  <a:pt x="37" y="99"/>
                  <a:pt x="37" y="99"/>
                </a:cubicBezTo>
                <a:cubicBezTo>
                  <a:pt x="36" y="97"/>
                  <a:pt x="36" y="96"/>
                  <a:pt x="36" y="94"/>
                </a:cubicBezTo>
                <a:cubicBezTo>
                  <a:pt x="36" y="92"/>
                  <a:pt x="36" y="91"/>
                  <a:pt x="37" y="89"/>
                </a:cubicBezTo>
                <a:cubicBezTo>
                  <a:pt x="38" y="87"/>
                  <a:pt x="38" y="87"/>
                  <a:pt x="38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41" y="87"/>
                  <a:pt x="41" y="87"/>
                  <a:pt x="41" y="87"/>
                </a:cubicBezTo>
                <a:cubicBezTo>
                  <a:pt x="41" y="81"/>
                  <a:pt x="41" y="81"/>
                  <a:pt x="41" y="81"/>
                </a:cubicBezTo>
                <a:cubicBezTo>
                  <a:pt x="37" y="79"/>
                  <a:pt x="33" y="76"/>
                  <a:pt x="31" y="71"/>
                </a:cubicBezTo>
                <a:cubicBezTo>
                  <a:pt x="28" y="67"/>
                  <a:pt x="27" y="62"/>
                  <a:pt x="27" y="56"/>
                </a:cubicBezTo>
                <a:cubicBezTo>
                  <a:pt x="27" y="48"/>
                  <a:pt x="30" y="41"/>
                  <a:pt x="35" y="35"/>
                </a:cubicBezTo>
                <a:cubicBezTo>
                  <a:pt x="41" y="30"/>
                  <a:pt x="48" y="27"/>
                  <a:pt x="56" y="27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9"/>
                  <a:pt x="61" y="123"/>
                  <a:pt x="56" y="123"/>
                </a:cubicBezTo>
                <a:cubicBezTo>
                  <a:pt x="52" y="123"/>
                  <a:pt x="49" y="120"/>
                  <a:pt x="48" y="115"/>
                </a:cubicBezTo>
                <a:cubicBezTo>
                  <a:pt x="65" y="114"/>
                  <a:pt x="65" y="114"/>
                  <a:pt x="65" y="114"/>
                </a:cubicBezTo>
                <a:close/>
                <a:moveTo>
                  <a:pt x="71" y="101"/>
                </a:move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5"/>
                  <a:pt x="42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2"/>
                  <a:pt x="71" y="102"/>
                </a:cubicBezTo>
                <a:cubicBezTo>
                  <a:pt x="71" y="102"/>
                  <a:pt x="71" y="102"/>
                  <a:pt x="71" y="101"/>
                </a:cubicBezTo>
                <a:close/>
                <a:moveTo>
                  <a:pt x="71" y="90"/>
                </a:moveTo>
                <a:cubicBezTo>
                  <a:pt x="42" y="93"/>
                  <a:pt x="42" y="93"/>
                  <a:pt x="42" y="93"/>
                </a:cubicBezTo>
                <a:cubicBezTo>
                  <a:pt x="42" y="93"/>
                  <a:pt x="42" y="94"/>
                  <a:pt x="42" y="94"/>
                </a:cubicBezTo>
                <a:cubicBezTo>
                  <a:pt x="42" y="94"/>
                  <a:pt x="42" y="94"/>
                  <a:pt x="42" y="94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97181" name="图形 10" descr="眼睛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2355" y="5306438"/>
            <a:ext cx="914400" cy="914400"/>
          </a:xfrm>
          <a:prstGeom prst="rect">
            <a:avLst/>
          </a:prstGeom>
        </p:spPr>
      </p:pic>
      <p:pic>
        <p:nvPicPr>
          <p:cNvPr id="2097182" name="图形 12" descr="指向右边的反手食指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7851" y="1551562"/>
            <a:ext cx="914400" cy="914400"/>
          </a:xfrm>
          <a:prstGeom prst="rect">
            <a:avLst/>
          </a:prstGeom>
        </p:spPr>
      </p:pic>
      <p:pic>
        <p:nvPicPr>
          <p:cNvPr id="2097183" name="图形 14" descr="正义天平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3445" y="1433470"/>
            <a:ext cx="914400" cy="914400"/>
          </a:xfrm>
          <a:prstGeom prst="rect">
            <a:avLst/>
          </a:prstGeom>
        </p:spPr>
      </p:pic>
      <p:pic>
        <p:nvPicPr>
          <p:cNvPr id="2097184" name="图形 16" descr="带齿轮的头部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3445" y="524526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8F08D7B65EC346B7B39125DA672B9C" ma:contentTypeVersion="2" ma:contentTypeDescription="Create a new document." ma:contentTypeScope="" ma:versionID="db0a6b9d91b59ee0bba591c620d51a75">
  <xsd:schema xmlns:xsd="http://www.w3.org/2001/XMLSchema" xmlns:xs="http://www.w3.org/2001/XMLSchema" xmlns:p="http://schemas.microsoft.com/office/2006/metadata/properties" xmlns:ns3="9bcca431-61e6-4d94-a6c5-5985f6039a7e" targetNamespace="http://schemas.microsoft.com/office/2006/metadata/properties" ma:root="true" ma:fieldsID="4d7de4e61eb899fa9ed69d81e515e3c3" ns3:_="">
    <xsd:import namespace="9bcca431-61e6-4d94-a6c5-5985f6039a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ca431-61e6-4d94-a6c5-5985f6039a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BE41EA-FF08-4E25-9E19-4B0F8586F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cca431-61e6-4d94-a6c5-5985f6039a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A206A4-C7E9-43AE-AE68-516C76D09B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683E38-2400-4A23-8BB0-42CE60742E3F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bcca431-61e6-4d94-a6c5-5985f6039a7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1524</Words>
  <Application>Microsoft Office PowerPoint</Application>
  <PresentationFormat>宽屏</PresentationFormat>
  <Paragraphs>232</Paragraphs>
  <Slides>26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华文楷体</vt:lpstr>
      <vt:lpstr>华文行楷</vt:lpstr>
      <vt:lpstr>楷体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C_WY</dc:creator>
  <cp:lastModifiedBy>Niu, Luyu</cp:lastModifiedBy>
  <cp:revision>1</cp:revision>
  <dcterms:created xsi:type="dcterms:W3CDTF">2023-03-17T21:22:00Z</dcterms:created>
  <dcterms:modified xsi:type="dcterms:W3CDTF">2023-03-28T07:07:54Z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v1.0_mb_1S2QiYEUAlss0RtT0Y21hw==</vt:lpwstr>
  </property>
  <property fmtid="{D5CDD505-2E9C-101B-9397-08002B2CF9AE}" pid="4" name="ICV">
    <vt:lpwstr>1257d6a1d72e4ff48e7cf33deb7d10f3_23</vt:lpwstr>
  </property>
  <property fmtid="{D5CDD505-2E9C-101B-9397-08002B2CF9AE}" pid="5" name="ContentTypeId">
    <vt:lpwstr>0x0101007C8F08D7B65EC346B7B39125DA672B9C</vt:lpwstr>
  </property>
</Properties>
</file>